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sldIdLst>
    <p:sldId id="258" r:id="rId5"/>
    <p:sldId id="259" r:id="rId6"/>
    <p:sldId id="257" r:id="rId7"/>
    <p:sldId id="264" r:id="rId8"/>
    <p:sldId id="261" r:id="rId9"/>
    <p:sldId id="260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7D61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D92F0C-DD9D-45D2-BDB6-648F096CCC0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240" name="Picture 24">
            <a:hlinkClick r:id="rId2" action="ppaction://hlinksldjump" tooltip="Return to ma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996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  <p:bldP spid="923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2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FEECE-E894-4025-82FB-9099F2E37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23B20-7DC1-4BEF-B4A0-694FBB2B4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A58E1C-B544-4DE9-9BF2-E6DA1F5785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8190-35D0-4BB4-81CD-568714686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D9D5C-9566-4128-9B11-72F171BDF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95E45-A74D-40ED-9BFC-AE29A9F21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8EB76-9241-49C5-BE10-0E6C0770F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D8771-F6EE-4158-B75B-B147667E8D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E0A9F-57BB-471F-B319-B3E9E907D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C655C-1592-4244-AB32-9A22D0B62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EC1E-E1A6-4A15-8BE4-DDAD1B1F7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0FDC6C3-F574-4421-8754-2FD5F6BFD0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8215" name="Picture 23">
            <a:hlinkClick r:id="rId14" action="ppaction://hlinksldjump" tooltip="Return to ma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76200"/>
            <a:ext cx="996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2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7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pyru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pyru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pyru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pyru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pyru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pyru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pyru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pyru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pinch\My%20Documents\My%20Pictures\Microsoft%20Clip%20Organizer\BD00311_.mi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pinch\My%20Documents\My%20Pictures\Microsoft%20Clip%20Organizer\j0082199.mid" TargetMode="Externa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image" Target="../media/image10.wmf"/><Relationship Id="rId10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negiemnh.org/exhibits/north-south-east-west/hopi/index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akiutl.ca/land/traditional_use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rchives.gov/research/native-americans/pictures/select-list-08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ericanhistory.si.edu/kids/buffalo/hideactivity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history/museum/exhibits/nepe/seasonal_round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ilization.ca/aborig/threads/thred03e.html" TargetMode="External"/><Relationship Id="rId2" Type="http://schemas.openxmlformats.org/officeDocument/2006/relationships/hyperlink" Target="http://www.civilization.ca/aborig/inuvial/village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inoletribe.com/cultur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sz="4000"/>
              <a:t>Explore the Native American Nations</a:t>
            </a:r>
          </a:p>
        </p:txBody>
      </p:sp>
      <p:pic>
        <p:nvPicPr>
          <p:cNvPr id="7177" name="Picture 9" descr="Image, Source: b&amp;w film copy neg."/>
          <p:cNvPicPr>
            <a:picLocks noChangeAspect="1" noChangeArrowheads="1"/>
          </p:cNvPicPr>
          <p:nvPr/>
        </p:nvPicPr>
        <p:blipFill>
          <a:blip r:embed="rId3"/>
          <a:srcRect l="9393" t="17551" r="9206" b="8701"/>
          <a:stretch>
            <a:fillRect/>
          </a:stretch>
        </p:blipFill>
        <p:spPr bwMode="auto">
          <a:xfrm>
            <a:off x="1905000" y="3048000"/>
            <a:ext cx="3171825" cy="3598863"/>
          </a:xfrm>
          <a:prstGeom prst="rect">
            <a:avLst/>
          </a:prstGeom>
          <a:noFill/>
        </p:spPr>
      </p:pic>
      <p:pic>
        <p:nvPicPr>
          <p:cNvPr id="7179" name="Picture 11" descr="Image, Source: b&amp;w film copy neg."/>
          <p:cNvPicPr>
            <a:picLocks noChangeAspect="1" noChangeArrowheads="1"/>
          </p:cNvPicPr>
          <p:nvPr/>
        </p:nvPicPr>
        <p:blipFill>
          <a:blip r:embed="rId4"/>
          <a:srcRect l="16978" t="25652" r="20522" b="19661"/>
          <a:stretch>
            <a:fillRect/>
          </a:stretch>
        </p:blipFill>
        <p:spPr bwMode="auto">
          <a:xfrm>
            <a:off x="5105400" y="2590800"/>
            <a:ext cx="3810000" cy="2667000"/>
          </a:xfrm>
          <a:prstGeom prst="rect">
            <a:avLst/>
          </a:prstGeom>
          <a:noFill/>
        </p:spPr>
      </p:pic>
      <p:pic>
        <p:nvPicPr>
          <p:cNvPr id="7183" name="Picture 15" descr="Image, Source: digital file from b&amp;w film copy neg."/>
          <p:cNvPicPr>
            <a:picLocks noChangeAspect="1" noChangeArrowheads="1"/>
          </p:cNvPicPr>
          <p:nvPr/>
        </p:nvPicPr>
        <p:blipFill>
          <a:blip r:embed="rId5"/>
          <a:srcRect l="5862" t="8749" r="16898" b="10001"/>
          <a:stretch>
            <a:fillRect/>
          </a:stretch>
        </p:blipFill>
        <p:spPr bwMode="auto">
          <a:xfrm>
            <a:off x="2286000" y="1752600"/>
            <a:ext cx="4267200" cy="4953000"/>
          </a:xfrm>
          <a:prstGeom prst="rect">
            <a:avLst/>
          </a:prstGeom>
          <a:noFill/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371600" y="5791200"/>
            <a:ext cx="2362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Nez Perce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477000" y="4384675"/>
            <a:ext cx="2362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Pawnee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28600" y="4267200"/>
            <a:ext cx="2362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Seminole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953000" y="6061075"/>
            <a:ext cx="2362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Hopi</a:t>
            </a:r>
          </a:p>
        </p:txBody>
      </p:sp>
      <p:pic>
        <p:nvPicPr>
          <p:cNvPr id="7189" name="Picture 21" descr="Image, Source: b&amp;w film copy neg."/>
          <p:cNvPicPr>
            <a:picLocks noChangeAspect="1" noChangeArrowheads="1"/>
          </p:cNvPicPr>
          <p:nvPr/>
        </p:nvPicPr>
        <p:blipFill>
          <a:blip r:embed="rId6"/>
          <a:srcRect l="11014" t="6250" r="11014" b="16754"/>
          <a:stretch>
            <a:fillRect/>
          </a:stretch>
        </p:blipFill>
        <p:spPr bwMode="auto">
          <a:xfrm>
            <a:off x="228600" y="1447800"/>
            <a:ext cx="3525838" cy="4343400"/>
          </a:xfrm>
          <a:prstGeom prst="rect">
            <a:avLst/>
          </a:prstGeom>
          <a:noFill/>
        </p:spPr>
      </p:pic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914400" y="1608138"/>
            <a:ext cx="73914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Papyrus" pitchFamily="66" charset="0"/>
              </a:rPr>
              <a:t>The Native American Nations of North America cultivated the natural resources around them to provide food and housing materials.  </a:t>
            </a:r>
          </a:p>
          <a:p>
            <a:pPr algn="ctr">
              <a:spcBef>
                <a:spcPct val="50000"/>
              </a:spcBef>
            </a:pPr>
            <a:endParaRPr lang="en-US" sz="2400">
              <a:latin typeface="Papyru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>
                <a:latin typeface="Papyrus" pitchFamily="66" charset="0"/>
              </a:rPr>
              <a:t>They adapted to their environments, and their culture grew from those adaptations.  </a:t>
            </a:r>
          </a:p>
          <a:p>
            <a:pPr algn="ctr">
              <a:spcBef>
                <a:spcPct val="50000"/>
              </a:spcBef>
            </a:pPr>
            <a:endParaRPr lang="en-US" sz="2400">
              <a:latin typeface="Papyru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>
                <a:latin typeface="Papyrus" pitchFamily="66" charset="0"/>
              </a:rPr>
              <a:t>Just as the climate and geography of North America varies tremendously, so too did the cultural groups that scattered across our great continent.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Papyrus" pitchFamily="66" charset="0"/>
              </a:rPr>
              <a:t>Click to learn more about them. </a:t>
            </a:r>
          </a:p>
        </p:txBody>
      </p:sp>
      <p:pic>
        <p:nvPicPr>
          <p:cNvPr id="7199" name="BD00311_.mid">
            <a:hlinkClick r:id="" action="ppaction://media"/>
            <a:hlinkHover r:id="" action="ppaction://ole?verb=0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477000"/>
            <a:ext cx="304800" cy="304800"/>
          </a:xfrm>
          <a:prstGeom prst="rect">
            <a:avLst/>
          </a:prstGeom>
          <a:noFill/>
        </p:spPr>
      </p:pic>
      <p:pic>
        <p:nvPicPr>
          <p:cNvPr id="7202" name="Picture 34" descr="Image, Source: digital file from b&amp;w film copy neg."/>
          <p:cNvPicPr>
            <a:picLocks noChangeAspect="1" noChangeArrowheads="1"/>
          </p:cNvPicPr>
          <p:nvPr/>
        </p:nvPicPr>
        <p:blipFill>
          <a:blip r:embed="rId8"/>
          <a:srcRect l="9184" t="7500" r="18707" b="11250"/>
          <a:stretch>
            <a:fillRect/>
          </a:stretch>
        </p:blipFill>
        <p:spPr bwMode="auto">
          <a:xfrm>
            <a:off x="2590800" y="1371600"/>
            <a:ext cx="4038600" cy="4953000"/>
          </a:xfrm>
          <a:prstGeom prst="rect">
            <a:avLst/>
          </a:prstGeom>
          <a:noFill/>
        </p:spPr>
      </p:pic>
      <p:pic>
        <p:nvPicPr>
          <p:cNvPr id="7204" name="Picture 36" descr="Image, Source: b&amp;w film copy neg."/>
          <p:cNvPicPr>
            <a:picLocks noChangeAspect="1" noChangeArrowheads="1"/>
          </p:cNvPicPr>
          <p:nvPr/>
        </p:nvPicPr>
        <p:blipFill>
          <a:blip r:embed="rId9"/>
          <a:srcRect l="6250" t="20313" r="5000" b="18750"/>
          <a:stretch>
            <a:fillRect/>
          </a:stretch>
        </p:blipFill>
        <p:spPr bwMode="auto">
          <a:xfrm>
            <a:off x="1905000" y="1981200"/>
            <a:ext cx="5410200" cy="2971800"/>
          </a:xfrm>
          <a:prstGeom prst="rect">
            <a:avLst/>
          </a:prstGeom>
          <a:noFill/>
        </p:spPr>
      </p:pic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2667000" y="4572000"/>
            <a:ext cx="2362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Innuit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228600" y="6096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D613F"/>
                </a:solidFill>
                <a:latin typeface="Papyrus" pitchFamily="66" charset="0"/>
              </a:rPr>
              <a:t>Kwakiutl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5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5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5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5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9"/>
                </p:tgtEl>
              </p:cMediaNode>
            </p:audio>
          </p:childTnLst>
        </p:cTn>
      </p:par>
    </p:tnLst>
    <p:bldLst>
      <p:bldP spid="7184" grpId="0"/>
      <p:bldP spid="7184" grpId="1"/>
      <p:bldP spid="7185" grpId="0"/>
      <p:bldP spid="7185" grpId="1"/>
      <p:bldP spid="7186" grpId="0"/>
      <p:bldP spid="7186" grpId="1"/>
      <p:bldP spid="7187" grpId="0"/>
      <p:bldP spid="7187" grpId="1"/>
      <p:bldP spid="7197" grpId="0"/>
      <p:bldP spid="7197" grpId="1"/>
      <p:bldP spid="7206" grpId="0"/>
      <p:bldP spid="7206" grpId="1"/>
      <p:bldP spid="7209" grpId="0"/>
      <p:bldP spid="720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360488"/>
            <a:ext cx="8534400" cy="5381625"/>
          </a:xfrm>
          <a:noFill/>
          <a:ln/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85800" y="1447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276" name="Picture 12" descr="j035591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590800"/>
            <a:ext cx="496888" cy="685800"/>
          </a:xfrm>
          <a:prstGeom prst="rect">
            <a:avLst/>
          </a:prstGeom>
          <a:noFill/>
        </p:spPr>
      </p:pic>
      <p:pic>
        <p:nvPicPr>
          <p:cNvPr id="11277" name="Picture 13" descr="j035591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191000"/>
            <a:ext cx="496888" cy="685800"/>
          </a:xfrm>
          <a:prstGeom prst="rect">
            <a:avLst/>
          </a:prstGeom>
          <a:noFill/>
        </p:spPr>
      </p:pic>
      <p:pic>
        <p:nvPicPr>
          <p:cNvPr id="11278" name="Picture 14" descr="j035591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276600"/>
            <a:ext cx="496888" cy="685800"/>
          </a:xfrm>
          <a:prstGeom prst="rect">
            <a:avLst/>
          </a:prstGeom>
          <a:noFill/>
        </p:spPr>
      </p:pic>
      <p:pic>
        <p:nvPicPr>
          <p:cNvPr id="11279" name="Picture 15" descr="j035591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9713" y="5029200"/>
            <a:ext cx="496887" cy="685800"/>
          </a:xfrm>
          <a:prstGeom prst="rect">
            <a:avLst/>
          </a:prstGeom>
          <a:noFill/>
        </p:spPr>
      </p:pic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04800" y="64770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Papyrus" pitchFamily="66" charset="0"/>
              </a:rPr>
              <a:t>* USGS Map</a:t>
            </a:r>
          </a:p>
        </p:txBody>
      </p:sp>
      <p:pic>
        <p:nvPicPr>
          <p:cNvPr id="11283" name="Picture 19" descr="j035591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286000"/>
            <a:ext cx="496888" cy="685800"/>
          </a:xfrm>
          <a:prstGeom prst="rect">
            <a:avLst/>
          </a:prstGeom>
          <a:noFill/>
        </p:spPr>
      </p:pic>
      <p:pic>
        <p:nvPicPr>
          <p:cNvPr id="11285" name="j0082199.mid">
            <a:hlinkClick r:id="" action="ppaction://media"/>
            <a:hlinkHover r:id="" action="ppaction://ole?verb=0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28600" y="838200"/>
            <a:ext cx="304800" cy="304800"/>
          </a:xfrm>
          <a:prstGeom prst="rect">
            <a:avLst/>
          </a:prstGeom>
          <a:noFill/>
        </p:spPr>
      </p:pic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1371600" y="0"/>
            <a:ext cx="7467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Click on an area of the map to learn about the Native peoples who lived there.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   Use your field book to record the important details you find. </a:t>
            </a:r>
          </a:p>
          <a:p>
            <a:pPr algn="ctr">
              <a:spcBef>
                <a:spcPct val="50000"/>
              </a:spcBef>
            </a:pP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Click the map icon in the top left corner to return to this page at any time. </a:t>
            </a:r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 rot="2387805">
            <a:off x="895350" y="481013"/>
            <a:ext cx="695325" cy="533400"/>
          </a:xfrm>
          <a:prstGeom prst="leftArrow">
            <a:avLst>
              <a:gd name="adj1" fmla="val 50000"/>
              <a:gd name="adj2" fmla="val 325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90" name="Picture 26" descr="j035591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5715000"/>
            <a:ext cx="385762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r>
              <a:rPr lang="en-US"/>
              <a:t>Hopi of the Southwest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2187575"/>
          </a:xfrm>
        </p:spPr>
        <p:txBody>
          <a:bodyPr/>
          <a:lstStyle/>
          <a:p>
            <a:endParaRPr lang="en-US" sz="2400"/>
          </a:p>
        </p:txBody>
      </p:sp>
      <p:sp>
        <p:nvSpPr>
          <p:cNvPr id="410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914400"/>
            <a:ext cx="4038600" cy="21875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>
                <a:latin typeface="Papyrus" pitchFamily="66" charset="0"/>
              </a:rPr>
              <a:t>The Hopi:</a:t>
            </a:r>
          </a:p>
          <a:p>
            <a:pPr>
              <a:buFont typeface="Wingdings" pitchFamily="2" charset="2"/>
              <a:buNone/>
            </a:pPr>
            <a:endParaRPr lang="en-US" sz="800" b="1">
              <a:latin typeface="Papyrus" pitchFamily="66" charset="0"/>
            </a:endParaRPr>
          </a:p>
          <a:p>
            <a:r>
              <a:rPr lang="en-US" sz="2400">
                <a:latin typeface="Papyrus" pitchFamily="66" charset="0"/>
              </a:rPr>
              <a:t>Lived in the low, flat desert and high plateaus of the </a:t>
            </a:r>
            <a:r>
              <a:rPr lang="en-US" sz="2800" b="1">
                <a:latin typeface="Papyrus" pitchFamily="66" charset="0"/>
              </a:rPr>
              <a:t>dry Southwest</a:t>
            </a:r>
          </a:p>
          <a:p>
            <a:r>
              <a:rPr lang="en-US" sz="2800" b="1">
                <a:latin typeface="Papyrus" pitchFamily="66" charset="0"/>
              </a:rPr>
              <a:t>Grew</a:t>
            </a:r>
            <a:r>
              <a:rPr lang="en-US" sz="2400">
                <a:latin typeface="Papyrus" pitchFamily="66" charset="0"/>
              </a:rPr>
              <a:t> beans, squash, and maize (corn )</a:t>
            </a:r>
            <a:endParaRPr lang="en-US" sz="800">
              <a:latin typeface="Papyrus" pitchFamily="66" charset="0"/>
            </a:endParaRPr>
          </a:p>
          <a:p>
            <a:r>
              <a:rPr lang="en-US" sz="2800" b="1">
                <a:latin typeface="Papyrus" pitchFamily="66" charset="0"/>
              </a:rPr>
              <a:t>Built</a:t>
            </a:r>
            <a:r>
              <a:rPr lang="en-US" sz="2400">
                <a:latin typeface="Papyrus" pitchFamily="66" charset="0"/>
              </a:rPr>
              <a:t> large “pueblo” homes with many rooms </a:t>
            </a:r>
          </a:p>
          <a:p>
            <a:r>
              <a:rPr lang="en-US" sz="2400">
                <a:latin typeface="Papyrus" pitchFamily="66" charset="0"/>
              </a:rPr>
              <a:t>Were the first in the world to fire </a:t>
            </a:r>
            <a:r>
              <a:rPr lang="en-US" sz="2800" b="1">
                <a:latin typeface="Papyrus" pitchFamily="66" charset="0"/>
              </a:rPr>
              <a:t>clay pottery </a:t>
            </a:r>
          </a:p>
        </p:txBody>
      </p:sp>
      <p:pic>
        <p:nvPicPr>
          <p:cNvPr id="4106" name="Picture 10" descr="Image, Source: digital file from b&amp;w film copy neg."/>
          <p:cNvPicPr>
            <a:picLocks noChangeAspect="1" noChangeArrowheads="1"/>
          </p:cNvPicPr>
          <p:nvPr/>
        </p:nvPicPr>
        <p:blipFill>
          <a:blip r:embed="rId2"/>
          <a:srcRect t="6671" r="11656" b="13280"/>
          <a:stretch>
            <a:fillRect/>
          </a:stretch>
        </p:blipFill>
        <p:spPr bwMode="auto">
          <a:xfrm>
            <a:off x="381000" y="1143000"/>
            <a:ext cx="4114800" cy="4114800"/>
          </a:xfrm>
          <a:prstGeom prst="rect">
            <a:avLst/>
          </a:prstGeom>
          <a:noFill/>
        </p:spPr>
      </p:pic>
      <p:grpSp>
        <p:nvGrpSpPr>
          <p:cNvPr id="4165" name="Group 69"/>
          <p:cNvGrpSpPr>
            <a:grpSpLocks noChangeAspect="1"/>
          </p:cNvGrpSpPr>
          <p:nvPr/>
        </p:nvGrpSpPr>
        <p:grpSpPr bwMode="auto">
          <a:xfrm>
            <a:off x="304800" y="5319713"/>
            <a:ext cx="8991600" cy="1690687"/>
            <a:chOff x="96" y="3264"/>
            <a:chExt cx="5472" cy="913"/>
          </a:xfrm>
        </p:grpSpPr>
        <p:sp>
          <p:nvSpPr>
            <p:cNvPr id="4166" name="AutoShape 70"/>
            <p:cNvSpPr>
              <a:spLocks noChangeAspect="1" noChangeArrowheads="1" noTextEdit="1"/>
            </p:cNvSpPr>
            <p:nvPr/>
          </p:nvSpPr>
          <p:spPr bwMode="auto">
            <a:xfrm>
              <a:off x="96" y="3264"/>
              <a:ext cx="547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97" y="3264"/>
              <a:ext cx="5471" cy="913"/>
            </a:xfrm>
            <a:prstGeom prst="rect">
              <a:avLst/>
            </a:prstGeom>
            <a:solidFill>
              <a:srgbClr val="007FF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96" y="3303"/>
              <a:ext cx="5472" cy="835"/>
            </a:xfrm>
            <a:prstGeom prst="rect">
              <a:avLst/>
            </a:prstGeom>
            <a:solidFill>
              <a:srgbClr val="EDC9AD">
                <a:alpha val="3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308" y="3492"/>
              <a:ext cx="528" cy="444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7" y="53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5"/>
                </a:cxn>
                <a:cxn ang="0">
                  <a:pos x="51" y="165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10" y="311"/>
                </a:cxn>
                <a:cxn ang="0">
                  <a:pos x="110" y="358"/>
                </a:cxn>
                <a:cxn ang="0">
                  <a:pos x="177" y="355"/>
                </a:cxn>
                <a:cxn ang="0">
                  <a:pos x="177" y="399"/>
                </a:cxn>
                <a:cxn ang="0">
                  <a:pos x="237" y="399"/>
                </a:cxn>
                <a:cxn ang="0">
                  <a:pos x="237" y="444"/>
                </a:cxn>
                <a:cxn ang="0">
                  <a:pos x="305" y="444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7" y="349"/>
                </a:cxn>
                <a:cxn ang="0">
                  <a:pos x="417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6" y="210"/>
                </a:cxn>
                <a:cxn ang="0">
                  <a:pos x="466" y="164"/>
                </a:cxn>
                <a:cxn ang="0">
                  <a:pos x="417" y="164"/>
                </a:cxn>
                <a:cxn ang="0">
                  <a:pos x="417" y="110"/>
                </a:cxn>
                <a:cxn ang="0">
                  <a:pos x="367" y="112"/>
                </a:cxn>
                <a:cxn ang="0">
                  <a:pos x="367" y="54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4">
                  <a:moveTo>
                    <a:pt x="299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7" y="53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5"/>
                  </a:lnTo>
                  <a:lnTo>
                    <a:pt x="51" y="165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10" y="311"/>
                  </a:lnTo>
                  <a:lnTo>
                    <a:pt x="110" y="358"/>
                  </a:lnTo>
                  <a:lnTo>
                    <a:pt x="177" y="355"/>
                  </a:lnTo>
                  <a:lnTo>
                    <a:pt x="177" y="399"/>
                  </a:lnTo>
                  <a:lnTo>
                    <a:pt x="237" y="399"/>
                  </a:lnTo>
                  <a:lnTo>
                    <a:pt x="237" y="444"/>
                  </a:lnTo>
                  <a:lnTo>
                    <a:pt x="305" y="444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7" y="349"/>
                  </a:lnTo>
                  <a:lnTo>
                    <a:pt x="417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6" y="210"/>
                  </a:lnTo>
                  <a:lnTo>
                    <a:pt x="466" y="164"/>
                  </a:lnTo>
                  <a:lnTo>
                    <a:pt x="417" y="164"/>
                  </a:lnTo>
                  <a:lnTo>
                    <a:pt x="417" y="110"/>
                  </a:lnTo>
                  <a:lnTo>
                    <a:pt x="367" y="112"/>
                  </a:lnTo>
                  <a:lnTo>
                    <a:pt x="367" y="54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Rectangle 74"/>
            <p:cNvSpPr>
              <a:spLocks noChangeArrowheads="1"/>
            </p:cNvSpPr>
            <p:nvPr/>
          </p:nvSpPr>
          <p:spPr bwMode="auto">
            <a:xfrm>
              <a:off x="478" y="3665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521" y="3705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auto">
            <a:xfrm>
              <a:off x="445" y="3953"/>
              <a:ext cx="269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30"/>
                </a:cxn>
                <a:cxn ang="0">
                  <a:pos x="72" y="30"/>
                </a:cxn>
                <a:cxn ang="0">
                  <a:pos x="72" y="66"/>
                </a:cxn>
                <a:cxn ang="0">
                  <a:pos x="37" y="66"/>
                </a:cxn>
                <a:cxn ang="0">
                  <a:pos x="37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9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3" y="29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1" y="0"/>
                </a:cxn>
              </a:cxnLst>
              <a:rect l="0" t="0" r="r" b="b"/>
              <a:pathLst>
                <a:path w="269" h="150">
                  <a:moveTo>
                    <a:pt x="111" y="0"/>
                  </a:moveTo>
                  <a:lnTo>
                    <a:pt x="111" y="30"/>
                  </a:lnTo>
                  <a:lnTo>
                    <a:pt x="72" y="30"/>
                  </a:lnTo>
                  <a:lnTo>
                    <a:pt x="72" y="66"/>
                  </a:lnTo>
                  <a:lnTo>
                    <a:pt x="37" y="66"/>
                  </a:lnTo>
                  <a:lnTo>
                    <a:pt x="37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9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3" y="29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auto">
            <a:xfrm>
              <a:off x="13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9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9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auto">
            <a:xfrm>
              <a:off x="752" y="3953"/>
              <a:ext cx="270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70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2" y="28"/>
                </a:cxn>
                <a:cxn ang="0">
                  <a:pos x="155" y="28"/>
                </a:cxn>
                <a:cxn ang="0">
                  <a:pos x="153" y="0"/>
                </a:cxn>
                <a:cxn ang="0">
                  <a:pos x="110" y="0"/>
                </a:cxn>
              </a:cxnLst>
              <a:rect l="0" t="0" r="r" b="b"/>
              <a:pathLst>
                <a:path w="270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70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2" y="28"/>
                  </a:lnTo>
                  <a:lnTo>
                    <a:pt x="155" y="28"/>
                  </a:lnTo>
                  <a:lnTo>
                    <a:pt x="153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auto">
            <a:xfrm>
              <a:off x="136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auto">
            <a:xfrm>
              <a:off x="1054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4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4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auto">
            <a:xfrm>
              <a:off x="1678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auto">
            <a:xfrm>
              <a:off x="2271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auto">
            <a:xfrm>
              <a:off x="1977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auto">
            <a:xfrm>
              <a:off x="2575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auto">
            <a:xfrm>
              <a:off x="3180" y="3953"/>
              <a:ext cx="266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5" y="148"/>
                </a:cxn>
                <a:cxn ang="0">
                  <a:pos x="266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4" y="0"/>
                </a:cxn>
                <a:cxn ang="0">
                  <a:pos x="111" y="0"/>
                </a:cxn>
              </a:cxnLst>
              <a:rect l="0" t="0" r="r" b="b"/>
              <a:pathLst>
                <a:path w="266" h="150">
                  <a:moveTo>
                    <a:pt x="111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5" y="148"/>
                  </a:lnTo>
                  <a:lnTo>
                    <a:pt x="266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4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auto">
            <a:xfrm>
              <a:off x="2880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2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4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2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4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auto">
            <a:xfrm>
              <a:off x="3485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4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4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auto">
            <a:xfrm>
              <a:off x="4089" y="3950"/>
              <a:ext cx="268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7" y="68"/>
                </a:cxn>
                <a:cxn ang="0">
                  <a:pos x="37" y="107"/>
                </a:cxn>
                <a:cxn ang="0">
                  <a:pos x="0" y="107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8" y="107"/>
                </a:cxn>
                <a:cxn ang="0">
                  <a:pos x="228" y="107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30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8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7" y="68"/>
                  </a:lnTo>
                  <a:lnTo>
                    <a:pt x="37" y="107"/>
                  </a:lnTo>
                  <a:lnTo>
                    <a:pt x="0" y="107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8" y="107"/>
                  </a:lnTo>
                  <a:lnTo>
                    <a:pt x="228" y="107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30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auto">
            <a:xfrm>
              <a:off x="3787" y="3950"/>
              <a:ext cx="267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29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7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29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auto">
            <a:xfrm>
              <a:off x="4391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auto">
            <a:xfrm>
              <a:off x="4975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7" y="68"/>
                </a:cxn>
                <a:cxn ang="0">
                  <a:pos x="37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4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37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4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auto">
            <a:xfrm>
              <a:off x="4682" y="3954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4" y="29"/>
                </a:cxn>
                <a:cxn ang="0">
                  <a:pos x="153" y="1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4" y="29"/>
                  </a:lnTo>
                  <a:lnTo>
                    <a:pt x="153" y="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auto">
            <a:xfrm>
              <a:off x="5272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3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5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3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5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auto">
            <a:xfrm>
              <a:off x="5249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auto">
            <a:xfrm>
              <a:off x="4959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20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1" y="1"/>
                </a:cxn>
                <a:cxn ang="0">
                  <a:pos x="0" y="45"/>
                </a:cxn>
                <a:cxn ang="0">
                  <a:pos x="39" y="45"/>
                </a:cxn>
                <a:cxn ang="0">
                  <a:pos x="41" y="83"/>
                </a:cxn>
                <a:cxn ang="0">
                  <a:pos x="76" y="83"/>
                </a:cxn>
                <a:cxn ang="0">
                  <a:pos x="76" y="121"/>
                </a:cxn>
                <a:cxn ang="0">
                  <a:pos x="114" y="120"/>
                </a:cxn>
                <a:cxn ang="0">
                  <a:pos x="114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20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1" y="1"/>
                  </a:lnTo>
                  <a:lnTo>
                    <a:pt x="0" y="45"/>
                  </a:lnTo>
                  <a:lnTo>
                    <a:pt x="39" y="45"/>
                  </a:lnTo>
                  <a:lnTo>
                    <a:pt x="41" y="83"/>
                  </a:lnTo>
                  <a:lnTo>
                    <a:pt x="76" y="83"/>
                  </a:lnTo>
                  <a:lnTo>
                    <a:pt x="76" y="121"/>
                  </a:lnTo>
                  <a:lnTo>
                    <a:pt x="114" y="120"/>
                  </a:lnTo>
                  <a:lnTo>
                    <a:pt x="114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3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auto">
            <a:xfrm>
              <a:off x="4374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1"/>
                </a:cxn>
                <a:cxn ang="0">
                  <a:pos x="114" y="121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1"/>
                  </a:lnTo>
                  <a:lnTo>
                    <a:pt x="114" y="121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auto">
            <a:xfrm>
              <a:off x="4669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20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20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auto">
            <a:xfrm>
              <a:off x="4072" y="3331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9" y="119"/>
                </a:cxn>
                <a:cxn ang="0">
                  <a:pos x="199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1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7" y="82"/>
                </a:cxn>
                <a:cxn ang="0">
                  <a:pos x="77" y="119"/>
                </a:cxn>
                <a:cxn ang="0">
                  <a:pos x="114" y="118"/>
                </a:cxn>
                <a:cxn ang="0">
                  <a:pos x="115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9" y="119"/>
                  </a:lnTo>
                  <a:lnTo>
                    <a:pt x="199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1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7" y="82"/>
                  </a:lnTo>
                  <a:lnTo>
                    <a:pt x="77" y="119"/>
                  </a:lnTo>
                  <a:lnTo>
                    <a:pt x="114" y="118"/>
                  </a:lnTo>
                  <a:lnTo>
                    <a:pt x="115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auto">
            <a:xfrm>
              <a:off x="3474" y="3330"/>
              <a:ext cx="267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7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auto">
            <a:xfrm>
              <a:off x="3773" y="3330"/>
              <a:ext cx="267" cy="149"/>
            </a:xfrm>
            <a:custGeom>
              <a:avLst/>
              <a:gdLst/>
              <a:ahLst/>
              <a:cxnLst>
                <a:cxn ang="0">
                  <a:pos x="159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3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1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9" y="149"/>
                </a:cxn>
              </a:cxnLst>
              <a:rect l="0" t="0" r="r" b="b"/>
              <a:pathLst>
                <a:path w="267" h="149">
                  <a:moveTo>
                    <a:pt x="159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3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1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9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auto">
            <a:xfrm>
              <a:off x="3174" y="3330"/>
              <a:ext cx="266" cy="149"/>
            </a:xfrm>
            <a:custGeom>
              <a:avLst/>
              <a:gdLst/>
              <a:ahLst/>
              <a:cxnLst>
                <a:cxn ang="0">
                  <a:pos x="155" y="149"/>
                </a:cxn>
                <a:cxn ang="0">
                  <a:pos x="155" y="118"/>
                </a:cxn>
                <a:cxn ang="0">
                  <a:pos x="195" y="118"/>
                </a:cxn>
                <a:cxn ang="0">
                  <a:pos x="195" y="81"/>
                </a:cxn>
                <a:cxn ang="0">
                  <a:pos x="231" y="81"/>
                </a:cxn>
                <a:cxn ang="0">
                  <a:pos x="231" y="43"/>
                </a:cxn>
                <a:cxn ang="0">
                  <a:pos x="266" y="43"/>
                </a:cxn>
                <a:cxn ang="0">
                  <a:pos x="266" y="1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39" y="42"/>
                </a:cxn>
                <a:cxn ang="0">
                  <a:pos x="39" y="81"/>
                </a:cxn>
                <a:cxn ang="0">
                  <a:pos x="75" y="81"/>
                </a:cxn>
                <a:cxn ang="0">
                  <a:pos x="75" y="120"/>
                </a:cxn>
                <a:cxn ang="0">
                  <a:pos x="114" y="119"/>
                </a:cxn>
                <a:cxn ang="0">
                  <a:pos x="114" y="147"/>
                </a:cxn>
                <a:cxn ang="0">
                  <a:pos x="155" y="149"/>
                </a:cxn>
              </a:cxnLst>
              <a:rect l="0" t="0" r="r" b="b"/>
              <a:pathLst>
                <a:path w="266" h="149">
                  <a:moveTo>
                    <a:pt x="155" y="149"/>
                  </a:moveTo>
                  <a:lnTo>
                    <a:pt x="155" y="118"/>
                  </a:lnTo>
                  <a:lnTo>
                    <a:pt x="195" y="118"/>
                  </a:lnTo>
                  <a:lnTo>
                    <a:pt x="195" y="81"/>
                  </a:lnTo>
                  <a:lnTo>
                    <a:pt x="231" y="81"/>
                  </a:lnTo>
                  <a:lnTo>
                    <a:pt x="231" y="43"/>
                  </a:lnTo>
                  <a:lnTo>
                    <a:pt x="266" y="43"/>
                  </a:lnTo>
                  <a:lnTo>
                    <a:pt x="266" y="1"/>
                  </a:lnTo>
                  <a:lnTo>
                    <a:pt x="0" y="0"/>
                  </a:lnTo>
                  <a:lnTo>
                    <a:pt x="0" y="42"/>
                  </a:lnTo>
                  <a:lnTo>
                    <a:pt x="39" y="42"/>
                  </a:lnTo>
                  <a:lnTo>
                    <a:pt x="39" y="81"/>
                  </a:lnTo>
                  <a:lnTo>
                    <a:pt x="75" y="81"/>
                  </a:lnTo>
                  <a:lnTo>
                    <a:pt x="75" y="120"/>
                  </a:lnTo>
                  <a:lnTo>
                    <a:pt x="114" y="119"/>
                  </a:lnTo>
                  <a:lnTo>
                    <a:pt x="114" y="147"/>
                  </a:lnTo>
                  <a:lnTo>
                    <a:pt x="155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auto">
            <a:xfrm>
              <a:off x="255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4"/>
                </a:cxn>
                <a:cxn ang="0">
                  <a:pos x="268" y="44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4"/>
                  </a:lnTo>
                  <a:lnTo>
                    <a:pt x="268" y="44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auto">
            <a:xfrm>
              <a:off x="2858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6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6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auto">
            <a:xfrm>
              <a:off x="2260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auto">
            <a:xfrm>
              <a:off x="1651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auto">
            <a:xfrm>
              <a:off x="1958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1" y="45"/>
                </a:cxn>
                <a:cxn ang="0">
                  <a:pos x="39" y="45"/>
                </a:cxn>
                <a:cxn ang="0">
                  <a:pos x="39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19"/>
                </a:cxn>
                <a:cxn ang="0">
                  <a:pos x="113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1" y="45"/>
                  </a:lnTo>
                  <a:lnTo>
                    <a:pt x="39" y="45"/>
                  </a:lnTo>
                  <a:lnTo>
                    <a:pt x="39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19"/>
                  </a:lnTo>
                  <a:lnTo>
                    <a:pt x="113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auto">
            <a:xfrm>
              <a:off x="1353" y="3331"/>
              <a:ext cx="269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3" y="82"/>
                </a:cxn>
                <a:cxn ang="0">
                  <a:pos x="233" y="44"/>
                </a:cxn>
                <a:cxn ang="0">
                  <a:pos x="269" y="45"/>
                </a:cxn>
                <a:cxn ang="0">
                  <a:pos x="2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1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7" y="120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9" h="149">
                  <a:moveTo>
                    <a:pt x="158" y="149"/>
                  </a:moveTo>
                  <a:lnTo>
                    <a:pt x="158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3" y="82"/>
                  </a:lnTo>
                  <a:lnTo>
                    <a:pt x="233" y="44"/>
                  </a:lnTo>
                  <a:lnTo>
                    <a:pt x="269" y="45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1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7" y="120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auto">
            <a:xfrm>
              <a:off x="741" y="3330"/>
              <a:ext cx="267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20"/>
                </a:cxn>
                <a:cxn ang="0">
                  <a:pos x="197" y="120"/>
                </a:cxn>
                <a:cxn ang="0">
                  <a:pos x="196" y="83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5"/>
                </a:cxn>
                <a:cxn ang="0">
                  <a:pos x="38" y="45"/>
                </a:cxn>
                <a:cxn ang="0">
                  <a:pos x="38" y="83"/>
                </a:cxn>
                <a:cxn ang="0">
                  <a:pos x="75" y="83"/>
                </a:cxn>
                <a:cxn ang="0">
                  <a:pos x="75" y="120"/>
                </a:cxn>
                <a:cxn ang="0">
                  <a:pos x="113" y="120"/>
                </a:cxn>
                <a:cxn ang="0">
                  <a:pos x="113" y="150"/>
                </a:cxn>
                <a:cxn ang="0">
                  <a:pos x="157" y="150"/>
                </a:cxn>
              </a:cxnLst>
              <a:rect l="0" t="0" r="r" b="b"/>
              <a:pathLst>
                <a:path w="267" h="150">
                  <a:moveTo>
                    <a:pt x="157" y="150"/>
                  </a:moveTo>
                  <a:lnTo>
                    <a:pt x="157" y="120"/>
                  </a:lnTo>
                  <a:lnTo>
                    <a:pt x="197" y="120"/>
                  </a:lnTo>
                  <a:lnTo>
                    <a:pt x="196" y="83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5"/>
                  </a:lnTo>
                  <a:lnTo>
                    <a:pt x="38" y="45"/>
                  </a:lnTo>
                  <a:lnTo>
                    <a:pt x="38" y="83"/>
                  </a:lnTo>
                  <a:lnTo>
                    <a:pt x="75" y="83"/>
                  </a:lnTo>
                  <a:lnTo>
                    <a:pt x="75" y="120"/>
                  </a:lnTo>
                  <a:lnTo>
                    <a:pt x="113" y="120"/>
                  </a:lnTo>
                  <a:lnTo>
                    <a:pt x="113" y="150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auto">
            <a:xfrm>
              <a:off x="1045" y="3331"/>
              <a:ext cx="268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7" y="150"/>
                </a:cxn>
              </a:cxnLst>
              <a:rect l="0" t="0" r="r" b="b"/>
              <a:pathLst>
                <a:path w="268" h="150">
                  <a:moveTo>
                    <a:pt x="157" y="150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auto">
            <a:xfrm>
              <a:off x="43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auto">
            <a:xfrm>
              <a:off x="128" y="3331"/>
              <a:ext cx="267" cy="149"/>
            </a:xfrm>
            <a:custGeom>
              <a:avLst/>
              <a:gdLst/>
              <a:ahLst/>
              <a:cxnLst>
                <a:cxn ang="0">
                  <a:pos x="157" y="149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1" y="44"/>
                </a:cxn>
                <a:cxn ang="0">
                  <a:pos x="267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8"/>
                </a:cxn>
                <a:cxn ang="0">
                  <a:pos x="113" y="117"/>
                </a:cxn>
                <a:cxn ang="0">
                  <a:pos x="113" y="149"/>
                </a:cxn>
                <a:cxn ang="0">
                  <a:pos x="157" y="149"/>
                </a:cxn>
              </a:cxnLst>
              <a:rect l="0" t="0" r="r" b="b"/>
              <a:pathLst>
                <a:path w="267" h="149">
                  <a:moveTo>
                    <a:pt x="157" y="149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1" y="44"/>
                  </a:lnTo>
                  <a:lnTo>
                    <a:pt x="267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8"/>
                  </a:lnTo>
                  <a:lnTo>
                    <a:pt x="113" y="117"/>
                  </a:lnTo>
                  <a:lnTo>
                    <a:pt x="113" y="149"/>
                  </a:lnTo>
                  <a:lnTo>
                    <a:pt x="157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auto">
            <a:xfrm>
              <a:off x="1232" y="3486"/>
              <a:ext cx="528" cy="446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6"/>
                </a:cxn>
                <a:cxn ang="0">
                  <a:pos x="109" y="116"/>
                </a:cxn>
                <a:cxn ang="0">
                  <a:pos x="108" y="166"/>
                </a:cxn>
                <a:cxn ang="0">
                  <a:pos x="50" y="166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09" y="358"/>
                </a:cxn>
                <a:cxn ang="0">
                  <a:pos x="176" y="356"/>
                </a:cxn>
                <a:cxn ang="0">
                  <a:pos x="176" y="401"/>
                </a:cxn>
                <a:cxn ang="0">
                  <a:pos x="237" y="401"/>
                </a:cxn>
                <a:cxn ang="0">
                  <a:pos x="237" y="446"/>
                </a:cxn>
                <a:cxn ang="0">
                  <a:pos x="304" y="446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4"/>
                </a:cxn>
                <a:cxn ang="0">
                  <a:pos x="416" y="164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6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6"/>
                  </a:lnTo>
                  <a:lnTo>
                    <a:pt x="109" y="116"/>
                  </a:lnTo>
                  <a:lnTo>
                    <a:pt x="108" y="166"/>
                  </a:lnTo>
                  <a:lnTo>
                    <a:pt x="50" y="166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09" y="358"/>
                  </a:lnTo>
                  <a:lnTo>
                    <a:pt x="176" y="356"/>
                  </a:lnTo>
                  <a:lnTo>
                    <a:pt x="176" y="401"/>
                  </a:lnTo>
                  <a:lnTo>
                    <a:pt x="237" y="401"/>
                  </a:lnTo>
                  <a:lnTo>
                    <a:pt x="237" y="446"/>
                  </a:lnTo>
                  <a:lnTo>
                    <a:pt x="304" y="446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4"/>
                  </a:lnTo>
                  <a:lnTo>
                    <a:pt x="416" y="164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Rectangle 113"/>
            <p:cNvSpPr>
              <a:spLocks noChangeArrowheads="1"/>
            </p:cNvSpPr>
            <p:nvPr/>
          </p:nvSpPr>
          <p:spPr bwMode="auto">
            <a:xfrm>
              <a:off x="1402" y="3659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Rectangle 114"/>
            <p:cNvSpPr>
              <a:spLocks noChangeArrowheads="1"/>
            </p:cNvSpPr>
            <p:nvPr/>
          </p:nvSpPr>
          <p:spPr bwMode="auto">
            <a:xfrm>
              <a:off x="1444" y="3700"/>
              <a:ext cx="98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auto">
            <a:xfrm>
              <a:off x="2135" y="3487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4"/>
                </a:cxn>
                <a:cxn ang="0">
                  <a:pos x="167" y="54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6"/>
                </a:cxn>
                <a:cxn ang="0">
                  <a:pos x="51" y="166"/>
                </a:cxn>
                <a:cxn ang="0">
                  <a:pos x="53" y="209"/>
                </a:cxn>
                <a:cxn ang="0">
                  <a:pos x="0" y="209"/>
                </a:cxn>
                <a:cxn ang="0">
                  <a:pos x="0" y="265"/>
                </a:cxn>
                <a:cxn ang="0">
                  <a:pos x="56" y="265"/>
                </a:cxn>
                <a:cxn ang="0">
                  <a:pos x="56" y="310"/>
                </a:cxn>
                <a:cxn ang="0">
                  <a:pos x="110" y="310"/>
                </a:cxn>
                <a:cxn ang="0">
                  <a:pos x="110" y="357"/>
                </a:cxn>
                <a:cxn ang="0">
                  <a:pos x="177" y="355"/>
                </a:cxn>
                <a:cxn ang="0">
                  <a:pos x="177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5" y="445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50"/>
                </a:cxn>
                <a:cxn ang="0">
                  <a:pos x="416" y="350"/>
                </a:cxn>
                <a:cxn ang="0">
                  <a:pos x="416" y="305"/>
                </a:cxn>
                <a:cxn ang="0">
                  <a:pos x="470" y="305"/>
                </a:cxn>
                <a:cxn ang="0">
                  <a:pos x="470" y="265"/>
                </a:cxn>
                <a:cxn ang="0">
                  <a:pos x="528" y="265"/>
                </a:cxn>
                <a:cxn ang="0">
                  <a:pos x="528" y="211"/>
                </a:cxn>
                <a:cxn ang="0">
                  <a:pos x="466" y="211"/>
                </a:cxn>
                <a:cxn ang="0">
                  <a:pos x="466" y="163"/>
                </a:cxn>
                <a:cxn ang="0">
                  <a:pos x="417" y="163"/>
                </a:cxn>
                <a:cxn ang="0">
                  <a:pos x="417" y="111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4" y="0"/>
                  </a:lnTo>
                  <a:lnTo>
                    <a:pt x="234" y="54"/>
                  </a:lnTo>
                  <a:lnTo>
                    <a:pt x="167" y="54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6"/>
                  </a:lnTo>
                  <a:lnTo>
                    <a:pt x="51" y="166"/>
                  </a:lnTo>
                  <a:lnTo>
                    <a:pt x="53" y="209"/>
                  </a:lnTo>
                  <a:lnTo>
                    <a:pt x="0" y="209"/>
                  </a:lnTo>
                  <a:lnTo>
                    <a:pt x="0" y="265"/>
                  </a:lnTo>
                  <a:lnTo>
                    <a:pt x="56" y="265"/>
                  </a:lnTo>
                  <a:lnTo>
                    <a:pt x="56" y="310"/>
                  </a:lnTo>
                  <a:lnTo>
                    <a:pt x="110" y="310"/>
                  </a:lnTo>
                  <a:lnTo>
                    <a:pt x="110" y="357"/>
                  </a:lnTo>
                  <a:lnTo>
                    <a:pt x="177" y="355"/>
                  </a:lnTo>
                  <a:lnTo>
                    <a:pt x="177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5" y="445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50"/>
                  </a:lnTo>
                  <a:lnTo>
                    <a:pt x="416" y="350"/>
                  </a:lnTo>
                  <a:lnTo>
                    <a:pt x="416" y="305"/>
                  </a:lnTo>
                  <a:lnTo>
                    <a:pt x="470" y="305"/>
                  </a:lnTo>
                  <a:lnTo>
                    <a:pt x="470" y="265"/>
                  </a:lnTo>
                  <a:lnTo>
                    <a:pt x="528" y="265"/>
                  </a:lnTo>
                  <a:lnTo>
                    <a:pt x="528" y="211"/>
                  </a:lnTo>
                  <a:lnTo>
                    <a:pt x="466" y="211"/>
                  </a:lnTo>
                  <a:lnTo>
                    <a:pt x="466" y="163"/>
                  </a:lnTo>
                  <a:lnTo>
                    <a:pt x="417" y="163"/>
                  </a:lnTo>
                  <a:lnTo>
                    <a:pt x="417" y="111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Rectangle 116"/>
            <p:cNvSpPr>
              <a:spLocks noChangeArrowheads="1"/>
            </p:cNvSpPr>
            <p:nvPr/>
          </p:nvSpPr>
          <p:spPr bwMode="auto">
            <a:xfrm>
              <a:off x="2303" y="3656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Rectangle 117"/>
            <p:cNvSpPr>
              <a:spLocks noChangeArrowheads="1"/>
            </p:cNvSpPr>
            <p:nvPr/>
          </p:nvSpPr>
          <p:spPr bwMode="auto">
            <a:xfrm>
              <a:off x="2346" y="3696"/>
              <a:ext cx="98" cy="44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auto">
            <a:xfrm>
              <a:off x="3049" y="3488"/>
              <a:ext cx="526" cy="445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6" y="355"/>
                </a:cxn>
                <a:cxn ang="0">
                  <a:pos x="176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2" y="445"/>
                </a:cxn>
                <a:cxn ang="0">
                  <a:pos x="302" y="399"/>
                </a:cxn>
                <a:cxn ang="0">
                  <a:pos x="358" y="399"/>
                </a:cxn>
                <a:cxn ang="0">
                  <a:pos x="358" y="350"/>
                </a:cxn>
                <a:cxn ang="0">
                  <a:pos x="413" y="350"/>
                </a:cxn>
                <a:cxn ang="0">
                  <a:pos x="413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6" y="266"/>
                </a:cxn>
                <a:cxn ang="0">
                  <a:pos x="526" y="211"/>
                </a:cxn>
                <a:cxn ang="0">
                  <a:pos x="463" y="211"/>
                </a:cxn>
                <a:cxn ang="0">
                  <a:pos x="463" y="165"/>
                </a:cxn>
                <a:cxn ang="0">
                  <a:pos x="414" y="165"/>
                </a:cxn>
                <a:cxn ang="0">
                  <a:pos x="414" y="111"/>
                </a:cxn>
                <a:cxn ang="0">
                  <a:pos x="365" y="113"/>
                </a:cxn>
                <a:cxn ang="0">
                  <a:pos x="365" y="55"/>
                </a:cxn>
                <a:cxn ang="0">
                  <a:pos x="296" y="53"/>
                </a:cxn>
                <a:cxn ang="0">
                  <a:pos x="297" y="0"/>
                </a:cxn>
              </a:cxnLst>
              <a:rect l="0" t="0" r="r" b="b"/>
              <a:pathLst>
                <a:path w="526" h="445">
                  <a:moveTo>
                    <a:pt x="297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6" y="355"/>
                  </a:lnTo>
                  <a:lnTo>
                    <a:pt x="176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2" y="445"/>
                  </a:lnTo>
                  <a:lnTo>
                    <a:pt x="302" y="399"/>
                  </a:lnTo>
                  <a:lnTo>
                    <a:pt x="358" y="399"/>
                  </a:lnTo>
                  <a:lnTo>
                    <a:pt x="358" y="350"/>
                  </a:lnTo>
                  <a:lnTo>
                    <a:pt x="413" y="350"/>
                  </a:lnTo>
                  <a:lnTo>
                    <a:pt x="413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6" y="266"/>
                  </a:lnTo>
                  <a:lnTo>
                    <a:pt x="526" y="211"/>
                  </a:lnTo>
                  <a:lnTo>
                    <a:pt x="463" y="211"/>
                  </a:lnTo>
                  <a:lnTo>
                    <a:pt x="463" y="165"/>
                  </a:lnTo>
                  <a:lnTo>
                    <a:pt x="414" y="165"/>
                  </a:lnTo>
                  <a:lnTo>
                    <a:pt x="414" y="111"/>
                  </a:lnTo>
                  <a:lnTo>
                    <a:pt x="365" y="113"/>
                  </a:lnTo>
                  <a:lnTo>
                    <a:pt x="365" y="55"/>
                  </a:lnTo>
                  <a:lnTo>
                    <a:pt x="296" y="53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Rectangle 119"/>
            <p:cNvSpPr>
              <a:spLocks noChangeArrowheads="1"/>
            </p:cNvSpPr>
            <p:nvPr/>
          </p:nvSpPr>
          <p:spPr bwMode="auto">
            <a:xfrm>
              <a:off x="3219" y="3661"/>
              <a:ext cx="184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Rectangle 120"/>
            <p:cNvSpPr>
              <a:spLocks noChangeArrowheads="1"/>
            </p:cNvSpPr>
            <p:nvPr/>
          </p:nvSpPr>
          <p:spPr bwMode="auto">
            <a:xfrm>
              <a:off x="3261" y="3702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auto">
            <a:xfrm>
              <a:off x="3957" y="3488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7" y="356"/>
                </a:cxn>
                <a:cxn ang="0">
                  <a:pos x="177" y="401"/>
                </a:cxn>
                <a:cxn ang="0">
                  <a:pos x="238" y="401"/>
                </a:cxn>
                <a:cxn ang="0">
                  <a:pos x="238" y="445"/>
                </a:cxn>
                <a:cxn ang="0">
                  <a:pos x="304" y="445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5"/>
                </a:cxn>
                <a:cxn ang="0">
                  <a:pos x="416" y="165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7" y="356"/>
                  </a:lnTo>
                  <a:lnTo>
                    <a:pt x="177" y="401"/>
                  </a:lnTo>
                  <a:lnTo>
                    <a:pt x="238" y="401"/>
                  </a:lnTo>
                  <a:lnTo>
                    <a:pt x="238" y="445"/>
                  </a:lnTo>
                  <a:lnTo>
                    <a:pt x="304" y="445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5"/>
                  </a:lnTo>
                  <a:lnTo>
                    <a:pt x="416" y="165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Rectangle 122"/>
            <p:cNvSpPr>
              <a:spLocks noChangeArrowheads="1"/>
            </p:cNvSpPr>
            <p:nvPr/>
          </p:nvSpPr>
          <p:spPr bwMode="auto">
            <a:xfrm>
              <a:off x="4127" y="3661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Rectangle 123"/>
            <p:cNvSpPr>
              <a:spLocks noChangeArrowheads="1"/>
            </p:cNvSpPr>
            <p:nvPr/>
          </p:nvSpPr>
          <p:spPr bwMode="auto">
            <a:xfrm>
              <a:off x="4169" y="3702"/>
              <a:ext cx="99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124"/>
            <p:cNvSpPr>
              <a:spLocks/>
            </p:cNvSpPr>
            <p:nvPr/>
          </p:nvSpPr>
          <p:spPr bwMode="auto">
            <a:xfrm>
              <a:off x="4832" y="3493"/>
              <a:ext cx="528" cy="444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8" y="53"/>
                </a:cxn>
                <a:cxn ang="0">
                  <a:pos x="168" y="115"/>
                </a:cxn>
                <a:cxn ang="0">
                  <a:pos x="111" y="115"/>
                </a:cxn>
                <a:cxn ang="0">
                  <a:pos x="110" y="165"/>
                </a:cxn>
                <a:cxn ang="0">
                  <a:pos x="51" y="165"/>
                </a:cxn>
                <a:cxn ang="0">
                  <a:pos x="54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7" y="266"/>
                </a:cxn>
                <a:cxn ang="0">
                  <a:pos x="57" y="311"/>
                </a:cxn>
                <a:cxn ang="0">
                  <a:pos x="111" y="311"/>
                </a:cxn>
                <a:cxn ang="0">
                  <a:pos x="111" y="358"/>
                </a:cxn>
                <a:cxn ang="0">
                  <a:pos x="177" y="354"/>
                </a:cxn>
                <a:cxn ang="0">
                  <a:pos x="177" y="399"/>
                </a:cxn>
                <a:cxn ang="0">
                  <a:pos x="238" y="399"/>
                </a:cxn>
                <a:cxn ang="0">
                  <a:pos x="238" y="444"/>
                </a:cxn>
                <a:cxn ang="0">
                  <a:pos x="304" y="444"/>
                </a:cxn>
                <a:cxn ang="0">
                  <a:pos x="304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6" y="349"/>
                </a:cxn>
                <a:cxn ang="0">
                  <a:pos x="416" y="305"/>
                </a:cxn>
                <a:cxn ang="0">
                  <a:pos x="471" y="305"/>
                </a:cxn>
                <a:cxn ang="0">
                  <a:pos x="471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7" y="210"/>
                </a:cxn>
                <a:cxn ang="0">
                  <a:pos x="467" y="164"/>
                </a:cxn>
                <a:cxn ang="0">
                  <a:pos x="416" y="164"/>
                </a:cxn>
                <a:cxn ang="0">
                  <a:pos x="416" y="110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300" y="0"/>
                </a:cxn>
              </a:cxnLst>
              <a:rect l="0" t="0" r="r" b="b"/>
              <a:pathLst>
                <a:path w="528" h="444">
                  <a:moveTo>
                    <a:pt x="300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8" y="53"/>
                  </a:lnTo>
                  <a:lnTo>
                    <a:pt x="168" y="115"/>
                  </a:lnTo>
                  <a:lnTo>
                    <a:pt x="111" y="115"/>
                  </a:lnTo>
                  <a:lnTo>
                    <a:pt x="110" y="165"/>
                  </a:lnTo>
                  <a:lnTo>
                    <a:pt x="51" y="165"/>
                  </a:lnTo>
                  <a:lnTo>
                    <a:pt x="54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7" y="266"/>
                  </a:lnTo>
                  <a:lnTo>
                    <a:pt x="57" y="311"/>
                  </a:lnTo>
                  <a:lnTo>
                    <a:pt x="111" y="311"/>
                  </a:lnTo>
                  <a:lnTo>
                    <a:pt x="111" y="358"/>
                  </a:lnTo>
                  <a:lnTo>
                    <a:pt x="177" y="354"/>
                  </a:lnTo>
                  <a:lnTo>
                    <a:pt x="177" y="399"/>
                  </a:lnTo>
                  <a:lnTo>
                    <a:pt x="238" y="399"/>
                  </a:lnTo>
                  <a:lnTo>
                    <a:pt x="238" y="444"/>
                  </a:lnTo>
                  <a:lnTo>
                    <a:pt x="304" y="444"/>
                  </a:lnTo>
                  <a:lnTo>
                    <a:pt x="304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6" y="349"/>
                  </a:lnTo>
                  <a:lnTo>
                    <a:pt x="416" y="305"/>
                  </a:lnTo>
                  <a:lnTo>
                    <a:pt x="471" y="305"/>
                  </a:lnTo>
                  <a:lnTo>
                    <a:pt x="471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7" y="210"/>
                  </a:lnTo>
                  <a:lnTo>
                    <a:pt x="467" y="164"/>
                  </a:lnTo>
                  <a:lnTo>
                    <a:pt x="416" y="164"/>
                  </a:lnTo>
                  <a:lnTo>
                    <a:pt x="416" y="110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Rectangle 125"/>
            <p:cNvSpPr>
              <a:spLocks noChangeArrowheads="1"/>
            </p:cNvSpPr>
            <p:nvPr/>
          </p:nvSpPr>
          <p:spPr bwMode="auto">
            <a:xfrm>
              <a:off x="5003" y="3666"/>
              <a:ext cx="185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Rectangle 126"/>
            <p:cNvSpPr>
              <a:spLocks noChangeArrowheads="1"/>
            </p:cNvSpPr>
            <p:nvPr/>
          </p:nvSpPr>
          <p:spPr bwMode="auto">
            <a:xfrm>
              <a:off x="5046" y="3706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23" name="Text Box 127"/>
          <p:cNvSpPr txBox="1">
            <a:spLocks noChangeArrowheads="1"/>
          </p:cNvSpPr>
          <p:nvPr/>
        </p:nvSpPr>
        <p:spPr bwMode="auto">
          <a:xfrm>
            <a:off x="1447800" y="6400800"/>
            <a:ext cx="6629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Use your field book to guide your search and record your answers.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224" name="Text Box 128"/>
          <p:cNvSpPr txBox="1">
            <a:spLocks noChangeArrowheads="1"/>
          </p:cNvSpPr>
          <p:nvPr/>
        </p:nvSpPr>
        <p:spPr bwMode="auto">
          <a:xfrm>
            <a:off x="609600" y="5422900"/>
            <a:ext cx="7924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Papyrus" pitchFamily="66" charset="0"/>
              </a:rPr>
              <a:t>Greetings, Historian! 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Papyrus" pitchFamily="66" charset="0"/>
              </a:rPr>
              <a:t>Check out the </a:t>
            </a:r>
            <a:r>
              <a:rPr lang="en-US" dirty="0">
                <a:latin typeface="Papyrus" pitchFamily="66" charset="0"/>
                <a:hlinkClick r:id="rId3"/>
              </a:rPr>
              <a:t>Hopi </a:t>
            </a:r>
            <a:r>
              <a:rPr lang="en-US" dirty="0">
                <a:latin typeface="Papyrus" pitchFamily="66" charset="0"/>
              </a:rPr>
              <a:t>to discover  ways the Hopi used the natural resources around them.  </a:t>
            </a:r>
          </a:p>
        </p:txBody>
      </p:sp>
      <p:sp>
        <p:nvSpPr>
          <p:cNvPr id="4226" name="Text Box 130" descr="Courtesy The National Archives"/>
          <p:cNvSpPr txBox="1">
            <a:spLocks noChangeArrowheads="1"/>
          </p:cNvSpPr>
          <p:nvPr/>
        </p:nvSpPr>
        <p:spPr bwMode="auto">
          <a:xfrm>
            <a:off x="685800" y="5211763"/>
            <a:ext cx="3581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Papyrus" pitchFamily="66" charset="0"/>
              </a:rPr>
              <a:t>Photograph courtesy The Library of  Congress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Kwakiutl  of the Northwest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524000"/>
            <a:ext cx="4648200" cy="3733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>
                <a:latin typeface="Papyrus" pitchFamily="66" charset="0"/>
              </a:rPr>
              <a:t>The Kwakiutl: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b="1">
              <a:latin typeface="Papyru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600">
                <a:latin typeface="Papyrus" pitchFamily="66" charset="0"/>
              </a:rPr>
              <a:t>Lived near the </a:t>
            </a:r>
            <a:r>
              <a:rPr lang="en-US" sz="2800" b="1">
                <a:latin typeface="Papyrus" pitchFamily="66" charset="0"/>
              </a:rPr>
              <a:t>Pacific coast.</a:t>
            </a:r>
          </a:p>
          <a:p>
            <a:pPr>
              <a:lnSpc>
                <a:spcPct val="90000"/>
              </a:lnSpc>
            </a:pPr>
            <a:endParaRPr lang="en-US" sz="1400" b="1">
              <a:latin typeface="Papyru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600">
                <a:latin typeface="Papyrus" pitchFamily="66" charset="0"/>
              </a:rPr>
              <a:t>Built </a:t>
            </a:r>
            <a:r>
              <a:rPr lang="en-US" sz="2600" b="1">
                <a:latin typeface="Papyrus" pitchFamily="66" charset="0"/>
              </a:rPr>
              <a:t>large homes from cedar trees.</a:t>
            </a:r>
          </a:p>
          <a:p>
            <a:pPr>
              <a:lnSpc>
                <a:spcPct val="90000"/>
              </a:lnSpc>
            </a:pPr>
            <a:endParaRPr lang="en-US" sz="1200">
              <a:latin typeface="Papyru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600">
                <a:latin typeface="Papyrus" pitchFamily="66" charset="0"/>
              </a:rPr>
              <a:t>Caught a surplus of </a:t>
            </a:r>
            <a:r>
              <a:rPr lang="en-US" sz="2600" b="1">
                <a:latin typeface="Papyrus" pitchFamily="66" charset="0"/>
              </a:rPr>
              <a:t>salmon</a:t>
            </a:r>
            <a:r>
              <a:rPr lang="en-US" sz="2600">
                <a:latin typeface="Papyrus" pitchFamily="66" charset="0"/>
              </a:rPr>
              <a:t>, which they dried and ate year-round</a:t>
            </a:r>
            <a:r>
              <a:rPr lang="en-US" sz="2600"/>
              <a:t> </a:t>
            </a:r>
          </a:p>
        </p:txBody>
      </p:sp>
      <p:pic>
        <p:nvPicPr>
          <p:cNvPr id="18436" name="Picture 4" descr="Image, Source: b&amp;w film copy neg."/>
          <p:cNvPicPr>
            <a:picLocks noChangeAspect="1" noChangeArrowheads="1"/>
          </p:cNvPicPr>
          <p:nvPr/>
        </p:nvPicPr>
        <p:blipFill>
          <a:blip r:embed="rId2"/>
          <a:srcRect l="11041" t="6300" r="11041" b="16800"/>
          <a:stretch>
            <a:fillRect/>
          </a:stretch>
        </p:blipFill>
        <p:spPr bwMode="auto">
          <a:xfrm>
            <a:off x="436563" y="1146175"/>
            <a:ext cx="3144837" cy="3871913"/>
          </a:xfrm>
          <a:prstGeom prst="rect">
            <a:avLst/>
          </a:prstGeom>
          <a:noFill/>
        </p:spPr>
      </p:pic>
      <p:grpSp>
        <p:nvGrpSpPr>
          <p:cNvPr id="18437" name="Group 5"/>
          <p:cNvGrpSpPr>
            <a:grpSpLocks noChangeAspect="1"/>
          </p:cNvGrpSpPr>
          <p:nvPr/>
        </p:nvGrpSpPr>
        <p:grpSpPr bwMode="auto">
          <a:xfrm>
            <a:off x="76200" y="5181600"/>
            <a:ext cx="8991600" cy="1690688"/>
            <a:chOff x="96" y="3264"/>
            <a:chExt cx="5472" cy="913"/>
          </a:xfrm>
        </p:grpSpPr>
        <p:sp>
          <p:nvSpPr>
            <p:cNvPr id="18438" name="AutoShape 6"/>
            <p:cNvSpPr>
              <a:spLocks noChangeAspect="1" noChangeArrowheads="1" noTextEdit="1"/>
            </p:cNvSpPr>
            <p:nvPr/>
          </p:nvSpPr>
          <p:spPr bwMode="auto">
            <a:xfrm>
              <a:off x="96" y="3264"/>
              <a:ext cx="547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97" y="3264"/>
              <a:ext cx="5471" cy="913"/>
            </a:xfrm>
            <a:prstGeom prst="rect">
              <a:avLst/>
            </a:prstGeom>
            <a:solidFill>
              <a:srgbClr val="007FF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96" y="3303"/>
              <a:ext cx="5472" cy="835"/>
            </a:xfrm>
            <a:prstGeom prst="rect">
              <a:avLst/>
            </a:prstGeom>
            <a:solidFill>
              <a:srgbClr val="EDC9AD">
                <a:alpha val="3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auto">
            <a:xfrm>
              <a:off x="308" y="3492"/>
              <a:ext cx="528" cy="444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7" y="53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5"/>
                </a:cxn>
                <a:cxn ang="0">
                  <a:pos x="51" y="165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10" y="311"/>
                </a:cxn>
                <a:cxn ang="0">
                  <a:pos x="110" y="358"/>
                </a:cxn>
                <a:cxn ang="0">
                  <a:pos x="177" y="355"/>
                </a:cxn>
                <a:cxn ang="0">
                  <a:pos x="177" y="399"/>
                </a:cxn>
                <a:cxn ang="0">
                  <a:pos x="237" y="399"/>
                </a:cxn>
                <a:cxn ang="0">
                  <a:pos x="237" y="444"/>
                </a:cxn>
                <a:cxn ang="0">
                  <a:pos x="305" y="444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7" y="349"/>
                </a:cxn>
                <a:cxn ang="0">
                  <a:pos x="417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6" y="210"/>
                </a:cxn>
                <a:cxn ang="0">
                  <a:pos x="466" y="164"/>
                </a:cxn>
                <a:cxn ang="0">
                  <a:pos x="417" y="164"/>
                </a:cxn>
                <a:cxn ang="0">
                  <a:pos x="417" y="110"/>
                </a:cxn>
                <a:cxn ang="0">
                  <a:pos x="367" y="112"/>
                </a:cxn>
                <a:cxn ang="0">
                  <a:pos x="367" y="54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4">
                  <a:moveTo>
                    <a:pt x="299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7" y="53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5"/>
                  </a:lnTo>
                  <a:lnTo>
                    <a:pt x="51" y="165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10" y="311"/>
                  </a:lnTo>
                  <a:lnTo>
                    <a:pt x="110" y="358"/>
                  </a:lnTo>
                  <a:lnTo>
                    <a:pt x="177" y="355"/>
                  </a:lnTo>
                  <a:lnTo>
                    <a:pt x="177" y="399"/>
                  </a:lnTo>
                  <a:lnTo>
                    <a:pt x="237" y="399"/>
                  </a:lnTo>
                  <a:lnTo>
                    <a:pt x="237" y="444"/>
                  </a:lnTo>
                  <a:lnTo>
                    <a:pt x="305" y="444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7" y="349"/>
                  </a:lnTo>
                  <a:lnTo>
                    <a:pt x="417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6" y="210"/>
                  </a:lnTo>
                  <a:lnTo>
                    <a:pt x="466" y="164"/>
                  </a:lnTo>
                  <a:lnTo>
                    <a:pt x="417" y="164"/>
                  </a:lnTo>
                  <a:lnTo>
                    <a:pt x="417" y="110"/>
                  </a:lnTo>
                  <a:lnTo>
                    <a:pt x="367" y="112"/>
                  </a:lnTo>
                  <a:lnTo>
                    <a:pt x="367" y="54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78" y="3665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521" y="3705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445" y="3953"/>
              <a:ext cx="269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30"/>
                </a:cxn>
                <a:cxn ang="0">
                  <a:pos x="72" y="30"/>
                </a:cxn>
                <a:cxn ang="0">
                  <a:pos x="72" y="66"/>
                </a:cxn>
                <a:cxn ang="0">
                  <a:pos x="37" y="66"/>
                </a:cxn>
                <a:cxn ang="0">
                  <a:pos x="37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9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3" y="29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1" y="0"/>
                </a:cxn>
              </a:cxnLst>
              <a:rect l="0" t="0" r="r" b="b"/>
              <a:pathLst>
                <a:path w="269" h="150">
                  <a:moveTo>
                    <a:pt x="111" y="0"/>
                  </a:moveTo>
                  <a:lnTo>
                    <a:pt x="111" y="30"/>
                  </a:lnTo>
                  <a:lnTo>
                    <a:pt x="72" y="30"/>
                  </a:lnTo>
                  <a:lnTo>
                    <a:pt x="72" y="66"/>
                  </a:lnTo>
                  <a:lnTo>
                    <a:pt x="37" y="66"/>
                  </a:lnTo>
                  <a:lnTo>
                    <a:pt x="37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9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3" y="29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auto">
            <a:xfrm>
              <a:off x="13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9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9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auto">
            <a:xfrm>
              <a:off x="752" y="3953"/>
              <a:ext cx="270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70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2" y="28"/>
                </a:cxn>
                <a:cxn ang="0">
                  <a:pos x="155" y="28"/>
                </a:cxn>
                <a:cxn ang="0">
                  <a:pos x="153" y="0"/>
                </a:cxn>
                <a:cxn ang="0">
                  <a:pos x="110" y="0"/>
                </a:cxn>
              </a:cxnLst>
              <a:rect l="0" t="0" r="r" b="b"/>
              <a:pathLst>
                <a:path w="270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70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2" y="28"/>
                  </a:lnTo>
                  <a:lnTo>
                    <a:pt x="155" y="28"/>
                  </a:lnTo>
                  <a:lnTo>
                    <a:pt x="153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auto">
            <a:xfrm>
              <a:off x="136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auto">
            <a:xfrm>
              <a:off x="1054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4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4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auto">
            <a:xfrm>
              <a:off x="1678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2271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auto">
            <a:xfrm>
              <a:off x="1977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auto">
            <a:xfrm>
              <a:off x="2575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3180" y="3953"/>
              <a:ext cx="266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5" y="148"/>
                </a:cxn>
                <a:cxn ang="0">
                  <a:pos x="266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4" y="0"/>
                </a:cxn>
                <a:cxn ang="0">
                  <a:pos x="111" y="0"/>
                </a:cxn>
              </a:cxnLst>
              <a:rect l="0" t="0" r="r" b="b"/>
              <a:pathLst>
                <a:path w="266" h="150">
                  <a:moveTo>
                    <a:pt x="111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5" y="148"/>
                  </a:lnTo>
                  <a:lnTo>
                    <a:pt x="266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4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2880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2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4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2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4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auto">
            <a:xfrm>
              <a:off x="3485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4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4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auto">
            <a:xfrm>
              <a:off x="4089" y="3950"/>
              <a:ext cx="268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7" y="68"/>
                </a:cxn>
                <a:cxn ang="0">
                  <a:pos x="37" y="107"/>
                </a:cxn>
                <a:cxn ang="0">
                  <a:pos x="0" y="107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8" y="107"/>
                </a:cxn>
                <a:cxn ang="0">
                  <a:pos x="228" y="107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30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8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7" y="68"/>
                  </a:lnTo>
                  <a:lnTo>
                    <a:pt x="37" y="107"/>
                  </a:lnTo>
                  <a:lnTo>
                    <a:pt x="0" y="107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8" y="107"/>
                  </a:lnTo>
                  <a:lnTo>
                    <a:pt x="228" y="107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30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auto">
            <a:xfrm>
              <a:off x="3787" y="3950"/>
              <a:ext cx="267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29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7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29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auto">
            <a:xfrm>
              <a:off x="4391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auto">
            <a:xfrm>
              <a:off x="4975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7" y="68"/>
                </a:cxn>
                <a:cxn ang="0">
                  <a:pos x="37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4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37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4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auto">
            <a:xfrm>
              <a:off x="4682" y="3954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4" y="29"/>
                </a:cxn>
                <a:cxn ang="0">
                  <a:pos x="153" y="1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4" y="29"/>
                  </a:lnTo>
                  <a:lnTo>
                    <a:pt x="153" y="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5272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3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5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3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5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5249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4959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20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1" y="1"/>
                </a:cxn>
                <a:cxn ang="0">
                  <a:pos x="0" y="45"/>
                </a:cxn>
                <a:cxn ang="0">
                  <a:pos x="39" y="45"/>
                </a:cxn>
                <a:cxn ang="0">
                  <a:pos x="41" y="83"/>
                </a:cxn>
                <a:cxn ang="0">
                  <a:pos x="76" y="83"/>
                </a:cxn>
                <a:cxn ang="0">
                  <a:pos x="76" y="121"/>
                </a:cxn>
                <a:cxn ang="0">
                  <a:pos x="114" y="120"/>
                </a:cxn>
                <a:cxn ang="0">
                  <a:pos x="114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20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1" y="1"/>
                  </a:lnTo>
                  <a:lnTo>
                    <a:pt x="0" y="45"/>
                  </a:lnTo>
                  <a:lnTo>
                    <a:pt x="39" y="45"/>
                  </a:lnTo>
                  <a:lnTo>
                    <a:pt x="41" y="83"/>
                  </a:lnTo>
                  <a:lnTo>
                    <a:pt x="76" y="83"/>
                  </a:lnTo>
                  <a:lnTo>
                    <a:pt x="76" y="121"/>
                  </a:lnTo>
                  <a:lnTo>
                    <a:pt x="114" y="120"/>
                  </a:lnTo>
                  <a:lnTo>
                    <a:pt x="114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3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4374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1"/>
                </a:cxn>
                <a:cxn ang="0">
                  <a:pos x="114" y="121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1"/>
                  </a:lnTo>
                  <a:lnTo>
                    <a:pt x="114" y="121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auto">
            <a:xfrm>
              <a:off x="4669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20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20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auto">
            <a:xfrm>
              <a:off x="4072" y="3331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9" y="119"/>
                </a:cxn>
                <a:cxn ang="0">
                  <a:pos x="199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1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7" y="82"/>
                </a:cxn>
                <a:cxn ang="0">
                  <a:pos x="77" y="119"/>
                </a:cxn>
                <a:cxn ang="0">
                  <a:pos x="114" y="118"/>
                </a:cxn>
                <a:cxn ang="0">
                  <a:pos x="115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9" y="119"/>
                  </a:lnTo>
                  <a:lnTo>
                    <a:pt x="199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1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7" y="82"/>
                  </a:lnTo>
                  <a:lnTo>
                    <a:pt x="77" y="119"/>
                  </a:lnTo>
                  <a:lnTo>
                    <a:pt x="114" y="118"/>
                  </a:lnTo>
                  <a:lnTo>
                    <a:pt x="115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auto">
            <a:xfrm>
              <a:off x="3474" y="3330"/>
              <a:ext cx="267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7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auto">
            <a:xfrm>
              <a:off x="3773" y="3330"/>
              <a:ext cx="267" cy="149"/>
            </a:xfrm>
            <a:custGeom>
              <a:avLst/>
              <a:gdLst/>
              <a:ahLst/>
              <a:cxnLst>
                <a:cxn ang="0">
                  <a:pos x="159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3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1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9" y="149"/>
                </a:cxn>
              </a:cxnLst>
              <a:rect l="0" t="0" r="r" b="b"/>
              <a:pathLst>
                <a:path w="267" h="149">
                  <a:moveTo>
                    <a:pt x="159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3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1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9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auto">
            <a:xfrm>
              <a:off x="3174" y="3330"/>
              <a:ext cx="266" cy="149"/>
            </a:xfrm>
            <a:custGeom>
              <a:avLst/>
              <a:gdLst/>
              <a:ahLst/>
              <a:cxnLst>
                <a:cxn ang="0">
                  <a:pos x="155" y="149"/>
                </a:cxn>
                <a:cxn ang="0">
                  <a:pos x="155" y="118"/>
                </a:cxn>
                <a:cxn ang="0">
                  <a:pos x="195" y="118"/>
                </a:cxn>
                <a:cxn ang="0">
                  <a:pos x="195" y="81"/>
                </a:cxn>
                <a:cxn ang="0">
                  <a:pos x="231" y="81"/>
                </a:cxn>
                <a:cxn ang="0">
                  <a:pos x="231" y="43"/>
                </a:cxn>
                <a:cxn ang="0">
                  <a:pos x="266" y="43"/>
                </a:cxn>
                <a:cxn ang="0">
                  <a:pos x="266" y="1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39" y="42"/>
                </a:cxn>
                <a:cxn ang="0">
                  <a:pos x="39" y="81"/>
                </a:cxn>
                <a:cxn ang="0">
                  <a:pos x="75" y="81"/>
                </a:cxn>
                <a:cxn ang="0">
                  <a:pos x="75" y="120"/>
                </a:cxn>
                <a:cxn ang="0">
                  <a:pos x="114" y="119"/>
                </a:cxn>
                <a:cxn ang="0">
                  <a:pos x="114" y="147"/>
                </a:cxn>
                <a:cxn ang="0">
                  <a:pos x="155" y="149"/>
                </a:cxn>
              </a:cxnLst>
              <a:rect l="0" t="0" r="r" b="b"/>
              <a:pathLst>
                <a:path w="266" h="149">
                  <a:moveTo>
                    <a:pt x="155" y="149"/>
                  </a:moveTo>
                  <a:lnTo>
                    <a:pt x="155" y="118"/>
                  </a:lnTo>
                  <a:lnTo>
                    <a:pt x="195" y="118"/>
                  </a:lnTo>
                  <a:lnTo>
                    <a:pt x="195" y="81"/>
                  </a:lnTo>
                  <a:lnTo>
                    <a:pt x="231" y="81"/>
                  </a:lnTo>
                  <a:lnTo>
                    <a:pt x="231" y="43"/>
                  </a:lnTo>
                  <a:lnTo>
                    <a:pt x="266" y="43"/>
                  </a:lnTo>
                  <a:lnTo>
                    <a:pt x="266" y="1"/>
                  </a:lnTo>
                  <a:lnTo>
                    <a:pt x="0" y="0"/>
                  </a:lnTo>
                  <a:lnTo>
                    <a:pt x="0" y="42"/>
                  </a:lnTo>
                  <a:lnTo>
                    <a:pt x="39" y="42"/>
                  </a:lnTo>
                  <a:lnTo>
                    <a:pt x="39" y="81"/>
                  </a:lnTo>
                  <a:lnTo>
                    <a:pt x="75" y="81"/>
                  </a:lnTo>
                  <a:lnTo>
                    <a:pt x="75" y="120"/>
                  </a:lnTo>
                  <a:lnTo>
                    <a:pt x="114" y="119"/>
                  </a:lnTo>
                  <a:lnTo>
                    <a:pt x="114" y="147"/>
                  </a:lnTo>
                  <a:lnTo>
                    <a:pt x="155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auto">
            <a:xfrm>
              <a:off x="255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4"/>
                </a:cxn>
                <a:cxn ang="0">
                  <a:pos x="268" y="44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4"/>
                  </a:lnTo>
                  <a:lnTo>
                    <a:pt x="268" y="44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auto">
            <a:xfrm>
              <a:off x="2858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6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6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auto">
            <a:xfrm>
              <a:off x="2260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41"/>
            <p:cNvSpPr>
              <a:spLocks/>
            </p:cNvSpPr>
            <p:nvPr/>
          </p:nvSpPr>
          <p:spPr bwMode="auto">
            <a:xfrm>
              <a:off x="1651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42"/>
            <p:cNvSpPr>
              <a:spLocks/>
            </p:cNvSpPr>
            <p:nvPr/>
          </p:nvSpPr>
          <p:spPr bwMode="auto">
            <a:xfrm>
              <a:off x="1958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1" y="45"/>
                </a:cxn>
                <a:cxn ang="0">
                  <a:pos x="39" y="45"/>
                </a:cxn>
                <a:cxn ang="0">
                  <a:pos x="39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19"/>
                </a:cxn>
                <a:cxn ang="0">
                  <a:pos x="113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1" y="45"/>
                  </a:lnTo>
                  <a:lnTo>
                    <a:pt x="39" y="45"/>
                  </a:lnTo>
                  <a:lnTo>
                    <a:pt x="39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19"/>
                  </a:lnTo>
                  <a:lnTo>
                    <a:pt x="113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43"/>
            <p:cNvSpPr>
              <a:spLocks/>
            </p:cNvSpPr>
            <p:nvPr/>
          </p:nvSpPr>
          <p:spPr bwMode="auto">
            <a:xfrm>
              <a:off x="1353" y="3331"/>
              <a:ext cx="269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3" y="82"/>
                </a:cxn>
                <a:cxn ang="0">
                  <a:pos x="233" y="44"/>
                </a:cxn>
                <a:cxn ang="0">
                  <a:pos x="269" y="45"/>
                </a:cxn>
                <a:cxn ang="0">
                  <a:pos x="2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1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7" y="120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9" h="149">
                  <a:moveTo>
                    <a:pt x="158" y="149"/>
                  </a:moveTo>
                  <a:lnTo>
                    <a:pt x="158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3" y="82"/>
                  </a:lnTo>
                  <a:lnTo>
                    <a:pt x="233" y="44"/>
                  </a:lnTo>
                  <a:lnTo>
                    <a:pt x="269" y="45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1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7" y="120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>
              <a:off x="741" y="3330"/>
              <a:ext cx="267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20"/>
                </a:cxn>
                <a:cxn ang="0">
                  <a:pos x="197" y="120"/>
                </a:cxn>
                <a:cxn ang="0">
                  <a:pos x="196" y="83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5"/>
                </a:cxn>
                <a:cxn ang="0">
                  <a:pos x="38" y="45"/>
                </a:cxn>
                <a:cxn ang="0">
                  <a:pos x="38" y="83"/>
                </a:cxn>
                <a:cxn ang="0">
                  <a:pos x="75" y="83"/>
                </a:cxn>
                <a:cxn ang="0">
                  <a:pos x="75" y="120"/>
                </a:cxn>
                <a:cxn ang="0">
                  <a:pos x="113" y="120"/>
                </a:cxn>
                <a:cxn ang="0">
                  <a:pos x="113" y="150"/>
                </a:cxn>
                <a:cxn ang="0">
                  <a:pos x="157" y="150"/>
                </a:cxn>
              </a:cxnLst>
              <a:rect l="0" t="0" r="r" b="b"/>
              <a:pathLst>
                <a:path w="267" h="150">
                  <a:moveTo>
                    <a:pt x="157" y="150"/>
                  </a:moveTo>
                  <a:lnTo>
                    <a:pt x="157" y="120"/>
                  </a:lnTo>
                  <a:lnTo>
                    <a:pt x="197" y="120"/>
                  </a:lnTo>
                  <a:lnTo>
                    <a:pt x="196" y="83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5"/>
                  </a:lnTo>
                  <a:lnTo>
                    <a:pt x="38" y="45"/>
                  </a:lnTo>
                  <a:lnTo>
                    <a:pt x="38" y="83"/>
                  </a:lnTo>
                  <a:lnTo>
                    <a:pt x="75" y="83"/>
                  </a:lnTo>
                  <a:lnTo>
                    <a:pt x="75" y="120"/>
                  </a:lnTo>
                  <a:lnTo>
                    <a:pt x="113" y="120"/>
                  </a:lnTo>
                  <a:lnTo>
                    <a:pt x="113" y="150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45"/>
            <p:cNvSpPr>
              <a:spLocks/>
            </p:cNvSpPr>
            <p:nvPr/>
          </p:nvSpPr>
          <p:spPr bwMode="auto">
            <a:xfrm>
              <a:off x="1045" y="3331"/>
              <a:ext cx="268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7" y="150"/>
                </a:cxn>
              </a:cxnLst>
              <a:rect l="0" t="0" r="r" b="b"/>
              <a:pathLst>
                <a:path w="268" h="150">
                  <a:moveTo>
                    <a:pt x="157" y="150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46"/>
            <p:cNvSpPr>
              <a:spLocks/>
            </p:cNvSpPr>
            <p:nvPr/>
          </p:nvSpPr>
          <p:spPr bwMode="auto">
            <a:xfrm>
              <a:off x="43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128" y="3331"/>
              <a:ext cx="267" cy="149"/>
            </a:xfrm>
            <a:custGeom>
              <a:avLst/>
              <a:gdLst/>
              <a:ahLst/>
              <a:cxnLst>
                <a:cxn ang="0">
                  <a:pos x="157" y="149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1" y="44"/>
                </a:cxn>
                <a:cxn ang="0">
                  <a:pos x="267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8"/>
                </a:cxn>
                <a:cxn ang="0">
                  <a:pos x="113" y="117"/>
                </a:cxn>
                <a:cxn ang="0">
                  <a:pos x="113" y="149"/>
                </a:cxn>
                <a:cxn ang="0">
                  <a:pos x="157" y="149"/>
                </a:cxn>
              </a:cxnLst>
              <a:rect l="0" t="0" r="r" b="b"/>
              <a:pathLst>
                <a:path w="267" h="149">
                  <a:moveTo>
                    <a:pt x="157" y="149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1" y="44"/>
                  </a:lnTo>
                  <a:lnTo>
                    <a:pt x="267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8"/>
                  </a:lnTo>
                  <a:lnTo>
                    <a:pt x="113" y="117"/>
                  </a:lnTo>
                  <a:lnTo>
                    <a:pt x="113" y="149"/>
                  </a:lnTo>
                  <a:lnTo>
                    <a:pt x="157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1232" y="3486"/>
              <a:ext cx="528" cy="446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6"/>
                </a:cxn>
                <a:cxn ang="0">
                  <a:pos x="109" y="116"/>
                </a:cxn>
                <a:cxn ang="0">
                  <a:pos x="108" y="166"/>
                </a:cxn>
                <a:cxn ang="0">
                  <a:pos x="50" y="166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09" y="358"/>
                </a:cxn>
                <a:cxn ang="0">
                  <a:pos x="176" y="356"/>
                </a:cxn>
                <a:cxn ang="0">
                  <a:pos x="176" y="401"/>
                </a:cxn>
                <a:cxn ang="0">
                  <a:pos x="237" y="401"/>
                </a:cxn>
                <a:cxn ang="0">
                  <a:pos x="237" y="446"/>
                </a:cxn>
                <a:cxn ang="0">
                  <a:pos x="304" y="446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4"/>
                </a:cxn>
                <a:cxn ang="0">
                  <a:pos x="416" y="164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6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6"/>
                  </a:lnTo>
                  <a:lnTo>
                    <a:pt x="109" y="116"/>
                  </a:lnTo>
                  <a:lnTo>
                    <a:pt x="108" y="166"/>
                  </a:lnTo>
                  <a:lnTo>
                    <a:pt x="50" y="166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09" y="358"/>
                  </a:lnTo>
                  <a:lnTo>
                    <a:pt x="176" y="356"/>
                  </a:lnTo>
                  <a:lnTo>
                    <a:pt x="176" y="401"/>
                  </a:lnTo>
                  <a:lnTo>
                    <a:pt x="237" y="401"/>
                  </a:lnTo>
                  <a:lnTo>
                    <a:pt x="237" y="446"/>
                  </a:lnTo>
                  <a:lnTo>
                    <a:pt x="304" y="446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4"/>
                  </a:lnTo>
                  <a:lnTo>
                    <a:pt x="416" y="164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402" y="3659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444" y="3700"/>
              <a:ext cx="98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51"/>
            <p:cNvSpPr>
              <a:spLocks/>
            </p:cNvSpPr>
            <p:nvPr/>
          </p:nvSpPr>
          <p:spPr bwMode="auto">
            <a:xfrm>
              <a:off x="2135" y="3487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4"/>
                </a:cxn>
                <a:cxn ang="0">
                  <a:pos x="167" y="54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6"/>
                </a:cxn>
                <a:cxn ang="0">
                  <a:pos x="51" y="166"/>
                </a:cxn>
                <a:cxn ang="0">
                  <a:pos x="53" y="209"/>
                </a:cxn>
                <a:cxn ang="0">
                  <a:pos x="0" y="209"/>
                </a:cxn>
                <a:cxn ang="0">
                  <a:pos x="0" y="265"/>
                </a:cxn>
                <a:cxn ang="0">
                  <a:pos x="56" y="265"/>
                </a:cxn>
                <a:cxn ang="0">
                  <a:pos x="56" y="310"/>
                </a:cxn>
                <a:cxn ang="0">
                  <a:pos x="110" y="310"/>
                </a:cxn>
                <a:cxn ang="0">
                  <a:pos x="110" y="357"/>
                </a:cxn>
                <a:cxn ang="0">
                  <a:pos x="177" y="355"/>
                </a:cxn>
                <a:cxn ang="0">
                  <a:pos x="177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5" y="445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50"/>
                </a:cxn>
                <a:cxn ang="0">
                  <a:pos x="416" y="350"/>
                </a:cxn>
                <a:cxn ang="0">
                  <a:pos x="416" y="305"/>
                </a:cxn>
                <a:cxn ang="0">
                  <a:pos x="470" y="305"/>
                </a:cxn>
                <a:cxn ang="0">
                  <a:pos x="470" y="265"/>
                </a:cxn>
                <a:cxn ang="0">
                  <a:pos x="528" y="265"/>
                </a:cxn>
                <a:cxn ang="0">
                  <a:pos x="528" y="211"/>
                </a:cxn>
                <a:cxn ang="0">
                  <a:pos x="466" y="211"/>
                </a:cxn>
                <a:cxn ang="0">
                  <a:pos x="466" y="163"/>
                </a:cxn>
                <a:cxn ang="0">
                  <a:pos x="417" y="163"/>
                </a:cxn>
                <a:cxn ang="0">
                  <a:pos x="417" y="111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4" y="0"/>
                  </a:lnTo>
                  <a:lnTo>
                    <a:pt x="234" y="54"/>
                  </a:lnTo>
                  <a:lnTo>
                    <a:pt x="167" y="54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6"/>
                  </a:lnTo>
                  <a:lnTo>
                    <a:pt x="51" y="166"/>
                  </a:lnTo>
                  <a:lnTo>
                    <a:pt x="53" y="209"/>
                  </a:lnTo>
                  <a:lnTo>
                    <a:pt x="0" y="209"/>
                  </a:lnTo>
                  <a:lnTo>
                    <a:pt x="0" y="265"/>
                  </a:lnTo>
                  <a:lnTo>
                    <a:pt x="56" y="265"/>
                  </a:lnTo>
                  <a:lnTo>
                    <a:pt x="56" y="310"/>
                  </a:lnTo>
                  <a:lnTo>
                    <a:pt x="110" y="310"/>
                  </a:lnTo>
                  <a:lnTo>
                    <a:pt x="110" y="357"/>
                  </a:lnTo>
                  <a:lnTo>
                    <a:pt x="177" y="355"/>
                  </a:lnTo>
                  <a:lnTo>
                    <a:pt x="177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5" y="445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50"/>
                  </a:lnTo>
                  <a:lnTo>
                    <a:pt x="416" y="350"/>
                  </a:lnTo>
                  <a:lnTo>
                    <a:pt x="416" y="305"/>
                  </a:lnTo>
                  <a:lnTo>
                    <a:pt x="470" y="305"/>
                  </a:lnTo>
                  <a:lnTo>
                    <a:pt x="470" y="265"/>
                  </a:lnTo>
                  <a:lnTo>
                    <a:pt x="528" y="265"/>
                  </a:lnTo>
                  <a:lnTo>
                    <a:pt x="528" y="211"/>
                  </a:lnTo>
                  <a:lnTo>
                    <a:pt x="466" y="211"/>
                  </a:lnTo>
                  <a:lnTo>
                    <a:pt x="466" y="163"/>
                  </a:lnTo>
                  <a:lnTo>
                    <a:pt x="417" y="163"/>
                  </a:lnTo>
                  <a:lnTo>
                    <a:pt x="417" y="111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2303" y="3656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2346" y="3696"/>
              <a:ext cx="98" cy="44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54"/>
            <p:cNvSpPr>
              <a:spLocks/>
            </p:cNvSpPr>
            <p:nvPr/>
          </p:nvSpPr>
          <p:spPr bwMode="auto">
            <a:xfrm>
              <a:off x="3049" y="3488"/>
              <a:ext cx="526" cy="445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6" y="355"/>
                </a:cxn>
                <a:cxn ang="0">
                  <a:pos x="176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2" y="445"/>
                </a:cxn>
                <a:cxn ang="0">
                  <a:pos x="302" y="399"/>
                </a:cxn>
                <a:cxn ang="0">
                  <a:pos x="358" y="399"/>
                </a:cxn>
                <a:cxn ang="0">
                  <a:pos x="358" y="350"/>
                </a:cxn>
                <a:cxn ang="0">
                  <a:pos x="413" y="350"/>
                </a:cxn>
                <a:cxn ang="0">
                  <a:pos x="413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6" y="266"/>
                </a:cxn>
                <a:cxn ang="0">
                  <a:pos x="526" y="211"/>
                </a:cxn>
                <a:cxn ang="0">
                  <a:pos x="463" y="211"/>
                </a:cxn>
                <a:cxn ang="0">
                  <a:pos x="463" y="165"/>
                </a:cxn>
                <a:cxn ang="0">
                  <a:pos x="414" y="165"/>
                </a:cxn>
                <a:cxn ang="0">
                  <a:pos x="414" y="111"/>
                </a:cxn>
                <a:cxn ang="0">
                  <a:pos x="365" y="113"/>
                </a:cxn>
                <a:cxn ang="0">
                  <a:pos x="365" y="55"/>
                </a:cxn>
                <a:cxn ang="0">
                  <a:pos x="296" y="53"/>
                </a:cxn>
                <a:cxn ang="0">
                  <a:pos x="297" y="0"/>
                </a:cxn>
              </a:cxnLst>
              <a:rect l="0" t="0" r="r" b="b"/>
              <a:pathLst>
                <a:path w="526" h="445">
                  <a:moveTo>
                    <a:pt x="297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6" y="355"/>
                  </a:lnTo>
                  <a:lnTo>
                    <a:pt x="176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2" y="445"/>
                  </a:lnTo>
                  <a:lnTo>
                    <a:pt x="302" y="399"/>
                  </a:lnTo>
                  <a:lnTo>
                    <a:pt x="358" y="399"/>
                  </a:lnTo>
                  <a:lnTo>
                    <a:pt x="358" y="350"/>
                  </a:lnTo>
                  <a:lnTo>
                    <a:pt x="413" y="350"/>
                  </a:lnTo>
                  <a:lnTo>
                    <a:pt x="413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6" y="266"/>
                  </a:lnTo>
                  <a:lnTo>
                    <a:pt x="526" y="211"/>
                  </a:lnTo>
                  <a:lnTo>
                    <a:pt x="463" y="211"/>
                  </a:lnTo>
                  <a:lnTo>
                    <a:pt x="463" y="165"/>
                  </a:lnTo>
                  <a:lnTo>
                    <a:pt x="414" y="165"/>
                  </a:lnTo>
                  <a:lnTo>
                    <a:pt x="414" y="111"/>
                  </a:lnTo>
                  <a:lnTo>
                    <a:pt x="365" y="113"/>
                  </a:lnTo>
                  <a:lnTo>
                    <a:pt x="365" y="55"/>
                  </a:lnTo>
                  <a:lnTo>
                    <a:pt x="296" y="53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3219" y="3661"/>
              <a:ext cx="184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3261" y="3702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57"/>
            <p:cNvSpPr>
              <a:spLocks/>
            </p:cNvSpPr>
            <p:nvPr/>
          </p:nvSpPr>
          <p:spPr bwMode="auto">
            <a:xfrm>
              <a:off x="3957" y="3488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7" y="356"/>
                </a:cxn>
                <a:cxn ang="0">
                  <a:pos x="177" y="401"/>
                </a:cxn>
                <a:cxn ang="0">
                  <a:pos x="238" y="401"/>
                </a:cxn>
                <a:cxn ang="0">
                  <a:pos x="238" y="445"/>
                </a:cxn>
                <a:cxn ang="0">
                  <a:pos x="304" y="445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5"/>
                </a:cxn>
                <a:cxn ang="0">
                  <a:pos x="416" y="165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7" y="356"/>
                  </a:lnTo>
                  <a:lnTo>
                    <a:pt x="177" y="401"/>
                  </a:lnTo>
                  <a:lnTo>
                    <a:pt x="238" y="401"/>
                  </a:lnTo>
                  <a:lnTo>
                    <a:pt x="238" y="445"/>
                  </a:lnTo>
                  <a:lnTo>
                    <a:pt x="304" y="445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5"/>
                  </a:lnTo>
                  <a:lnTo>
                    <a:pt x="416" y="165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Rectangle 58"/>
            <p:cNvSpPr>
              <a:spLocks noChangeArrowheads="1"/>
            </p:cNvSpPr>
            <p:nvPr/>
          </p:nvSpPr>
          <p:spPr bwMode="auto">
            <a:xfrm>
              <a:off x="4127" y="3661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Rectangle 59"/>
            <p:cNvSpPr>
              <a:spLocks noChangeArrowheads="1"/>
            </p:cNvSpPr>
            <p:nvPr/>
          </p:nvSpPr>
          <p:spPr bwMode="auto">
            <a:xfrm>
              <a:off x="4169" y="3702"/>
              <a:ext cx="99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60"/>
            <p:cNvSpPr>
              <a:spLocks/>
            </p:cNvSpPr>
            <p:nvPr/>
          </p:nvSpPr>
          <p:spPr bwMode="auto">
            <a:xfrm>
              <a:off x="4832" y="3493"/>
              <a:ext cx="528" cy="444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8" y="53"/>
                </a:cxn>
                <a:cxn ang="0">
                  <a:pos x="168" y="115"/>
                </a:cxn>
                <a:cxn ang="0">
                  <a:pos x="111" y="115"/>
                </a:cxn>
                <a:cxn ang="0">
                  <a:pos x="110" y="165"/>
                </a:cxn>
                <a:cxn ang="0">
                  <a:pos x="51" y="165"/>
                </a:cxn>
                <a:cxn ang="0">
                  <a:pos x="54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7" y="266"/>
                </a:cxn>
                <a:cxn ang="0">
                  <a:pos x="57" y="311"/>
                </a:cxn>
                <a:cxn ang="0">
                  <a:pos x="111" y="311"/>
                </a:cxn>
                <a:cxn ang="0">
                  <a:pos x="111" y="358"/>
                </a:cxn>
                <a:cxn ang="0">
                  <a:pos x="177" y="354"/>
                </a:cxn>
                <a:cxn ang="0">
                  <a:pos x="177" y="399"/>
                </a:cxn>
                <a:cxn ang="0">
                  <a:pos x="238" y="399"/>
                </a:cxn>
                <a:cxn ang="0">
                  <a:pos x="238" y="444"/>
                </a:cxn>
                <a:cxn ang="0">
                  <a:pos x="304" y="444"/>
                </a:cxn>
                <a:cxn ang="0">
                  <a:pos x="304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6" y="349"/>
                </a:cxn>
                <a:cxn ang="0">
                  <a:pos x="416" y="305"/>
                </a:cxn>
                <a:cxn ang="0">
                  <a:pos x="471" y="305"/>
                </a:cxn>
                <a:cxn ang="0">
                  <a:pos x="471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7" y="210"/>
                </a:cxn>
                <a:cxn ang="0">
                  <a:pos x="467" y="164"/>
                </a:cxn>
                <a:cxn ang="0">
                  <a:pos x="416" y="164"/>
                </a:cxn>
                <a:cxn ang="0">
                  <a:pos x="416" y="110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300" y="0"/>
                </a:cxn>
              </a:cxnLst>
              <a:rect l="0" t="0" r="r" b="b"/>
              <a:pathLst>
                <a:path w="528" h="444">
                  <a:moveTo>
                    <a:pt x="300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8" y="53"/>
                  </a:lnTo>
                  <a:lnTo>
                    <a:pt x="168" y="115"/>
                  </a:lnTo>
                  <a:lnTo>
                    <a:pt x="111" y="115"/>
                  </a:lnTo>
                  <a:lnTo>
                    <a:pt x="110" y="165"/>
                  </a:lnTo>
                  <a:lnTo>
                    <a:pt x="51" y="165"/>
                  </a:lnTo>
                  <a:lnTo>
                    <a:pt x="54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7" y="266"/>
                  </a:lnTo>
                  <a:lnTo>
                    <a:pt x="57" y="311"/>
                  </a:lnTo>
                  <a:lnTo>
                    <a:pt x="111" y="311"/>
                  </a:lnTo>
                  <a:lnTo>
                    <a:pt x="111" y="358"/>
                  </a:lnTo>
                  <a:lnTo>
                    <a:pt x="177" y="354"/>
                  </a:lnTo>
                  <a:lnTo>
                    <a:pt x="177" y="399"/>
                  </a:lnTo>
                  <a:lnTo>
                    <a:pt x="238" y="399"/>
                  </a:lnTo>
                  <a:lnTo>
                    <a:pt x="238" y="444"/>
                  </a:lnTo>
                  <a:lnTo>
                    <a:pt x="304" y="444"/>
                  </a:lnTo>
                  <a:lnTo>
                    <a:pt x="304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6" y="349"/>
                  </a:lnTo>
                  <a:lnTo>
                    <a:pt x="416" y="305"/>
                  </a:lnTo>
                  <a:lnTo>
                    <a:pt x="471" y="305"/>
                  </a:lnTo>
                  <a:lnTo>
                    <a:pt x="471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7" y="210"/>
                  </a:lnTo>
                  <a:lnTo>
                    <a:pt x="467" y="164"/>
                  </a:lnTo>
                  <a:lnTo>
                    <a:pt x="416" y="164"/>
                  </a:lnTo>
                  <a:lnTo>
                    <a:pt x="416" y="110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Rectangle 61"/>
            <p:cNvSpPr>
              <a:spLocks noChangeArrowheads="1"/>
            </p:cNvSpPr>
            <p:nvPr/>
          </p:nvSpPr>
          <p:spPr bwMode="auto">
            <a:xfrm>
              <a:off x="5003" y="3666"/>
              <a:ext cx="185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Rectangle 62"/>
            <p:cNvSpPr>
              <a:spLocks noChangeArrowheads="1"/>
            </p:cNvSpPr>
            <p:nvPr/>
          </p:nvSpPr>
          <p:spPr bwMode="auto">
            <a:xfrm>
              <a:off x="5046" y="3706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1219200" y="6262688"/>
            <a:ext cx="6629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Use your field book to guide your search and record your answers.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609600" y="5270500"/>
            <a:ext cx="7924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Greetings, Historian!  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Check out the </a:t>
            </a:r>
            <a:r>
              <a:rPr lang="en-US">
                <a:latin typeface="Papyrus" pitchFamily="66" charset="0"/>
                <a:hlinkClick r:id="rId3"/>
              </a:rPr>
              <a:t>Kwakiutl Indian Band </a:t>
            </a:r>
            <a:r>
              <a:rPr lang="en-US">
                <a:latin typeface="Papyrus" pitchFamily="66" charset="0"/>
              </a:rPr>
              <a:t>to discover  ways the Kwakiutl used the natural resources around them.  </a:t>
            </a:r>
          </a:p>
        </p:txBody>
      </p:sp>
      <p:sp>
        <p:nvSpPr>
          <p:cNvPr id="18497" name="Text Box 65" descr="Courtesy The National Archives"/>
          <p:cNvSpPr txBox="1">
            <a:spLocks noChangeArrowheads="1"/>
          </p:cNvSpPr>
          <p:nvPr/>
        </p:nvSpPr>
        <p:spPr bwMode="auto">
          <a:xfrm>
            <a:off x="304800" y="4983163"/>
            <a:ext cx="3581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Papyrus" pitchFamily="66" charset="0"/>
              </a:rPr>
              <a:t>Photograph courtesy The Library of  Congress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Pawnee of the Great Plains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295400"/>
            <a:ext cx="4267200" cy="3886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>
                <a:latin typeface="Papyrus" pitchFamily="66" charset="0"/>
              </a:rPr>
              <a:t>The Pawnee:</a:t>
            </a:r>
          </a:p>
          <a:p>
            <a:pPr>
              <a:buFont typeface="Wingdings" pitchFamily="2" charset="2"/>
              <a:buNone/>
            </a:pPr>
            <a:endParaRPr lang="en-US" sz="800" b="1">
              <a:latin typeface="Papyrus" pitchFamily="66" charset="0"/>
            </a:endParaRPr>
          </a:p>
          <a:p>
            <a:r>
              <a:rPr lang="en-US" sz="2800" b="1">
                <a:latin typeface="Papyrus" pitchFamily="66" charset="0"/>
              </a:rPr>
              <a:t>Grew </a:t>
            </a:r>
            <a:r>
              <a:rPr lang="en-US" sz="2400">
                <a:latin typeface="Papyrus" pitchFamily="66" charset="0"/>
              </a:rPr>
              <a:t>corn, squash, and beans half of the year </a:t>
            </a:r>
          </a:p>
          <a:p>
            <a:endParaRPr lang="en-US" sz="1000">
              <a:latin typeface="Papyrus" pitchFamily="66" charset="0"/>
            </a:endParaRPr>
          </a:p>
          <a:p>
            <a:r>
              <a:rPr lang="en-US" sz="2800" b="1">
                <a:latin typeface="Papyrus" pitchFamily="66" charset="0"/>
              </a:rPr>
              <a:t>Hunted</a:t>
            </a:r>
            <a:r>
              <a:rPr lang="en-US" sz="2400">
                <a:latin typeface="Papyrus" pitchFamily="66" charset="0"/>
              </a:rPr>
              <a:t> buffalo during the other half of the year</a:t>
            </a:r>
          </a:p>
          <a:p>
            <a:pPr>
              <a:buFont typeface="Wingdings" pitchFamily="2" charset="2"/>
              <a:buNone/>
            </a:pPr>
            <a:endParaRPr lang="en-US" sz="1000">
              <a:latin typeface="Papyrus" pitchFamily="66" charset="0"/>
            </a:endParaRPr>
          </a:p>
          <a:p>
            <a:r>
              <a:rPr lang="en-US" sz="2800" b="1">
                <a:latin typeface="Papyrus" pitchFamily="66" charset="0"/>
                <a:hlinkClick r:id="rId2"/>
              </a:rPr>
              <a:t>Built</a:t>
            </a:r>
            <a:r>
              <a:rPr lang="en-US" sz="2400">
                <a:latin typeface="Papyrus" pitchFamily="66" charset="0"/>
                <a:hlinkClick r:id="rId2"/>
              </a:rPr>
              <a:t> permanent lodges </a:t>
            </a:r>
            <a:r>
              <a:rPr lang="en-US" sz="2400">
                <a:latin typeface="Papyrus" pitchFamily="66" charset="0"/>
              </a:rPr>
              <a:t>using bark, earth, and grass</a:t>
            </a:r>
            <a:r>
              <a:rPr lang="en-US"/>
              <a:t> </a:t>
            </a:r>
          </a:p>
        </p:txBody>
      </p:sp>
      <p:pic>
        <p:nvPicPr>
          <p:cNvPr id="14340" name="Picture 4" descr="Image, Source: b&amp;w film copy neg."/>
          <p:cNvPicPr>
            <a:picLocks noChangeAspect="1" noChangeArrowheads="1"/>
          </p:cNvPicPr>
          <p:nvPr/>
        </p:nvPicPr>
        <p:blipFill>
          <a:blip r:embed="rId3"/>
          <a:srcRect l="16978" t="25652" r="20522" b="19661"/>
          <a:stretch>
            <a:fillRect/>
          </a:stretch>
        </p:blipFill>
        <p:spPr bwMode="auto">
          <a:xfrm>
            <a:off x="304800" y="1812925"/>
            <a:ext cx="4267200" cy="2987675"/>
          </a:xfrm>
          <a:prstGeom prst="rect">
            <a:avLst/>
          </a:prstGeom>
          <a:noFill/>
        </p:spPr>
      </p:pic>
      <p:grpSp>
        <p:nvGrpSpPr>
          <p:cNvPr id="14400" name="Group 64"/>
          <p:cNvGrpSpPr>
            <a:grpSpLocks noChangeAspect="1"/>
          </p:cNvGrpSpPr>
          <p:nvPr/>
        </p:nvGrpSpPr>
        <p:grpSpPr bwMode="auto">
          <a:xfrm>
            <a:off x="0" y="5105400"/>
            <a:ext cx="8991600" cy="1690688"/>
            <a:chOff x="96" y="3264"/>
            <a:chExt cx="5472" cy="913"/>
          </a:xfrm>
        </p:grpSpPr>
        <p:sp>
          <p:nvSpPr>
            <p:cNvPr id="14401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6" y="3264"/>
              <a:ext cx="547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Rectangle 66"/>
            <p:cNvSpPr>
              <a:spLocks noChangeArrowheads="1"/>
            </p:cNvSpPr>
            <p:nvPr/>
          </p:nvSpPr>
          <p:spPr bwMode="auto">
            <a:xfrm>
              <a:off x="97" y="3264"/>
              <a:ext cx="5471" cy="913"/>
            </a:xfrm>
            <a:prstGeom prst="rect">
              <a:avLst/>
            </a:prstGeom>
            <a:solidFill>
              <a:srgbClr val="007FF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Rectangle 67"/>
            <p:cNvSpPr>
              <a:spLocks noChangeArrowheads="1"/>
            </p:cNvSpPr>
            <p:nvPr/>
          </p:nvSpPr>
          <p:spPr bwMode="auto">
            <a:xfrm>
              <a:off x="96" y="3303"/>
              <a:ext cx="5472" cy="835"/>
            </a:xfrm>
            <a:prstGeom prst="rect">
              <a:avLst/>
            </a:prstGeom>
            <a:solidFill>
              <a:srgbClr val="EDC9AD">
                <a:alpha val="3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08" y="3492"/>
              <a:ext cx="528" cy="444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7" y="53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5"/>
                </a:cxn>
                <a:cxn ang="0">
                  <a:pos x="51" y="165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10" y="311"/>
                </a:cxn>
                <a:cxn ang="0">
                  <a:pos x="110" y="358"/>
                </a:cxn>
                <a:cxn ang="0">
                  <a:pos x="177" y="355"/>
                </a:cxn>
                <a:cxn ang="0">
                  <a:pos x="177" y="399"/>
                </a:cxn>
                <a:cxn ang="0">
                  <a:pos x="237" y="399"/>
                </a:cxn>
                <a:cxn ang="0">
                  <a:pos x="237" y="444"/>
                </a:cxn>
                <a:cxn ang="0">
                  <a:pos x="305" y="444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7" y="349"/>
                </a:cxn>
                <a:cxn ang="0">
                  <a:pos x="417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6" y="210"/>
                </a:cxn>
                <a:cxn ang="0">
                  <a:pos x="466" y="164"/>
                </a:cxn>
                <a:cxn ang="0">
                  <a:pos x="417" y="164"/>
                </a:cxn>
                <a:cxn ang="0">
                  <a:pos x="417" y="110"/>
                </a:cxn>
                <a:cxn ang="0">
                  <a:pos x="367" y="112"/>
                </a:cxn>
                <a:cxn ang="0">
                  <a:pos x="367" y="54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4">
                  <a:moveTo>
                    <a:pt x="299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7" y="53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5"/>
                  </a:lnTo>
                  <a:lnTo>
                    <a:pt x="51" y="165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10" y="311"/>
                  </a:lnTo>
                  <a:lnTo>
                    <a:pt x="110" y="358"/>
                  </a:lnTo>
                  <a:lnTo>
                    <a:pt x="177" y="355"/>
                  </a:lnTo>
                  <a:lnTo>
                    <a:pt x="177" y="399"/>
                  </a:lnTo>
                  <a:lnTo>
                    <a:pt x="237" y="399"/>
                  </a:lnTo>
                  <a:lnTo>
                    <a:pt x="237" y="444"/>
                  </a:lnTo>
                  <a:lnTo>
                    <a:pt x="305" y="444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7" y="349"/>
                  </a:lnTo>
                  <a:lnTo>
                    <a:pt x="417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6" y="210"/>
                  </a:lnTo>
                  <a:lnTo>
                    <a:pt x="466" y="164"/>
                  </a:lnTo>
                  <a:lnTo>
                    <a:pt x="417" y="164"/>
                  </a:lnTo>
                  <a:lnTo>
                    <a:pt x="417" y="110"/>
                  </a:lnTo>
                  <a:lnTo>
                    <a:pt x="367" y="112"/>
                  </a:lnTo>
                  <a:lnTo>
                    <a:pt x="367" y="54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Rectangle 69"/>
            <p:cNvSpPr>
              <a:spLocks noChangeArrowheads="1"/>
            </p:cNvSpPr>
            <p:nvPr/>
          </p:nvSpPr>
          <p:spPr bwMode="auto">
            <a:xfrm>
              <a:off x="478" y="3665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Rectangle 70"/>
            <p:cNvSpPr>
              <a:spLocks noChangeArrowheads="1"/>
            </p:cNvSpPr>
            <p:nvPr/>
          </p:nvSpPr>
          <p:spPr bwMode="auto">
            <a:xfrm>
              <a:off x="521" y="3705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445" y="3953"/>
              <a:ext cx="269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30"/>
                </a:cxn>
                <a:cxn ang="0">
                  <a:pos x="72" y="30"/>
                </a:cxn>
                <a:cxn ang="0">
                  <a:pos x="72" y="66"/>
                </a:cxn>
                <a:cxn ang="0">
                  <a:pos x="37" y="66"/>
                </a:cxn>
                <a:cxn ang="0">
                  <a:pos x="37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9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3" y="29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1" y="0"/>
                </a:cxn>
              </a:cxnLst>
              <a:rect l="0" t="0" r="r" b="b"/>
              <a:pathLst>
                <a:path w="269" h="150">
                  <a:moveTo>
                    <a:pt x="111" y="0"/>
                  </a:moveTo>
                  <a:lnTo>
                    <a:pt x="111" y="30"/>
                  </a:lnTo>
                  <a:lnTo>
                    <a:pt x="72" y="30"/>
                  </a:lnTo>
                  <a:lnTo>
                    <a:pt x="72" y="66"/>
                  </a:lnTo>
                  <a:lnTo>
                    <a:pt x="37" y="66"/>
                  </a:lnTo>
                  <a:lnTo>
                    <a:pt x="37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9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3" y="29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13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9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9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752" y="3953"/>
              <a:ext cx="270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70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2" y="28"/>
                </a:cxn>
                <a:cxn ang="0">
                  <a:pos x="155" y="28"/>
                </a:cxn>
                <a:cxn ang="0">
                  <a:pos x="153" y="0"/>
                </a:cxn>
                <a:cxn ang="0">
                  <a:pos x="110" y="0"/>
                </a:cxn>
              </a:cxnLst>
              <a:rect l="0" t="0" r="r" b="b"/>
              <a:pathLst>
                <a:path w="270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70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2" y="28"/>
                  </a:lnTo>
                  <a:lnTo>
                    <a:pt x="155" y="28"/>
                  </a:lnTo>
                  <a:lnTo>
                    <a:pt x="153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74"/>
            <p:cNvSpPr>
              <a:spLocks/>
            </p:cNvSpPr>
            <p:nvPr/>
          </p:nvSpPr>
          <p:spPr bwMode="auto">
            <a:xfrm>
              <a:off x="136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75"/>
            <p:cNvSpPr>
              <a:spLocks/>
            </p:cNvSpPr>
            <p:nvPr/>
          </p:nvSpPr>
          <p:spPr bwMode="auto">
            <a:xfrm>
              <a:off x="1054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4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4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1678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2271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78"/>
            <p:cNvSpPr>
              <a:spLocks/>
            </p:cNvSpPr>
            <p:nvPr/>
          </p:nvSpPr>
          <p:spPr bwMode="auto">
            <a:xfrm>
              <a:off x="1977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79"/>
            <p:cNvSpPr>
              <a:spLocks/>
            </p:cNvSpPr>
            <p:nvPr/>
          </p:nvSpPr>
          <p:spPr bwMode="auto">
            <a:xfrm>
              <a:off x="2575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80"/>
            <p:cNvSpPr>
              <a:spLocks/>
            </p:cNvSpPr>
            <p:nvPr/>
          </p:nvSpPr>
          <p:spPr bwMode="auto">
            <a:xfrm>
              <a:off x="3180" y="3953"/>
              <a:ext cx="266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5" y="148"/>
                </a:cxn>
                <a:cxn ang="0">
                  <a:pos x="266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4" y="0"/>
                </a:cxn>
                <a:cxn ang="0">
                  <a:pos x="111" y="0"/>
                </a:cxn>
              </a:cxnLst>
              <a:rect l="0" t="0" r="r" b="b"/>
              <a:pathLst>
                <a:path w="266" h="150">
                  <a:moveTo>
                    <a:pt x="111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5" y="148"/>
                  </a:lnTo>
                  <a:lnTo>
                    <a:pt x="266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4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81"/>
            <p:cNvSpPr>
              <a:spLocks/>
            </p:cNvSpPr>
            <p:nvPr/>
          </p:nvSpPr>
          <p:spPr bwMode="auto">
            <a:xfrm>
              <a:off x="2880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2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4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2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4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82"/>
            <p:cNvSpPr>
              <a:spLocks/>
            </p:cNvSpPr>
            <p:nvPr/>
          </p:nvSpPr>
          <p:spPr bwMode="auto">
            <a:xfrm>
              <a:off x="3485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4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4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83"/>
            <p:cNvSpPr>
              <a:spLocks/>
            </p:cNvSpPr>
            <p:nvPr/>
          </p:nvSpPr>
          <p:spPr bwMode="auto">
            <a:xfrm>
              <a:off x="4089" y="3950"/>
              <a:ext cx="268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7" y="68"/>
                </a:cxn>
                <a:cxn ang="0">
                  <a:pos x="37" y="107"/>
                </a:cxn>
                <a:cxn ang="0">
                  <a:pos x="0" y="107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8" y="107"/>
                </a:cxn>
                <a:cxn ang="0">
                  <a:pos x="228" y="107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30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8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7" y="68"/>
                  </a:lnTo>
                  <a:lnTo>
                    <a:pt x="37" y="107"/>
                  </a:lnTo>
                  <a:lnTo>
                    <a:pt x="0" y="107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8" y="107"/>
                  </a:lnTo>
                  <a:lnTo>
                    <a:pt x="228" y="107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30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84"/>
            <p:cNvSpPr>
              <a:spLocks/>
            </p:cNvSpPr>
            <p:nvPr/>
          </p:nvSpPr>
          <p:spPr bwMode="auto">
            <a:xfrm>
              <a:off x="3787" y="3950"/>
              <a:ext cx="267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29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7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29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4391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86"/>
            <p:cNvSpPr>
              <a:spLocks/>
            </p:cNvSpPr>
            <p:nvPr/>
          </p:nvSpPr>
          <p:spPr bwMode="auto">
            <a:xfrm>
              <a:off x="4975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7" y="68"/>
                </a:cxn>
                <a:cxn ang="0">
                  <a:pos x="37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4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37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4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87"/>
            <p:cNvSpPr>
              <a:spLocks/>
            </p:cNvSpPr>
            <p:nvPr/>
          </p:nvSpPr>
          <p:spPr bwMode="auto">
            <a:xfrm>
              <a:off x="4682" y="3954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4" y="29"/>
                </a:cxn>
                <a:cxn ang="0">
                  <a:pos x="153" y="1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4" y="29"/>
                  </a:lnTo>
                  <a:lnTo>
                    <a:pt x="153" y="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88"/>
            <p:cNvSpPr>
              <a:spLocks/>
            </p:cNvSpPr>
            <p:nvPr/>
          </p:nvSpPr>
          <p:spPr bwMode="auto">
            <a:xfrm>
              <a:off x="5272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3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5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3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5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Freeform 89"/>
            <p:cNvSpPr>
              <a:spLocks/>
            </p:cNvSpPr>
            <p:nvPr/>
          </p:nvSpPr>
          <p:spPr bwMode="auto">
            <a:xfrm>
              <a:off x="5249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Freeform 90"/>
            <p:cNvSpPr>
              <a:spLocks/>
            </p:cNvSpPr>
            <p:nvPr/>
          </p:nvSpPr>
          <p:spPr bwMode="auto">
            <a:xfrm>
              <a:off x="4959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20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1" y="1"/>
                </a:cxn>
                <a:cxn ang="0">
                  <a:pos x="0" y="45"/>
                </a:cxn>
                <a:cxn ang="0">
                  <a:pos x="39" y="45"/>
                </a:cxn>
                <a:cxn ang="0">
                  <a:pos x="41" y="83"/>
                </a:cxn>
                <a:cxn ang="0">
                  <a:pos x="76" y="83"/>
                </a:cxn>
                <a:cxn ang="0">
                  <a:pos x="76" y="121"/>
                </a:cxn>
                <a:cxn ang="0">
                  <a:pos x="114" y="120"/>
                </a:cxn>
                <a:cxn ang="0">
                  <a:pos x="114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20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1" y="1"/>
                  </a:lnTo>
                  <a:lnTo>
                    <a:pt x="0" y="45"/>
                  </a:lnTo>
                  <a:lnTo>
                    <a:pt x="39" y="45"/>
                  </a:lnTo>
                  <a:lnTo>
                    <a:pt x="41" y="83"/>
                  </a:lnTo>
                  <a:lnTo>
                    <a:pt x="76" y="83"/>
                  </a:lnTo>
                  <a:lnTo>
                    <a:pt x="76" y="121"/>
                  </a:lnTo>
                  <a:lnTo>
                    <a:pt x="114" y="120"/>
                  </a:lnTo>
                  <a:lnTo>
                    <a:pt x="114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3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Freeform 91"/>
            <p:cNvSpPr>
              <a:spLocks/>
            </p:cNvSpPr>
            <p:nvPr/>
          </p:nvSpPr>
          <p:spPr bwMode="auto">
            <a:xfrm>
              <a:off x="4374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1"/>
                </a:cxn>
                <a:cxn ang="0">
                  <a:pos x="114" y="121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1"/>
                  </a:lnTo>
                  <a:lnTo>
                    <a:pt x="114" y="121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Freeform 92"/>
            <p:cNvSpPr>
              <a:spLocks/>
            </p:cNvSpPr>
            <p:nvPr/>
          </p:nvSpPr>
          <p:spPr bwMode="auto">
            <a:xfrm>
              <a:off x="4669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20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20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Freeform 93"/>
            <p:cNvSpPr>
              <a:spLocks/>
            </p:cNvSpPr>
            <p:nvPr/>
          </p:nvSpPr>
          <p:spPr bwMode="auto">
            <a:xfrm>
              <a:off x="4072" y="3331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9" y="119"/>
                </a:cxn>
                <a:cxn ang="0">
                  <a:pos x="199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1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7" y="82"/>
                </a:cxn>
                <a:cxn ang="0">
                  <a:pos x="77" y="119"/>
                </a:cxn>
                <a:cxn ang="0">
                  <a:pos x="114" y="118"/>
                </a:cxn>
                <a:cxn ang="0">
                  <a:pos x="115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9" y="119"/>
                  </a:lnTo>
                  <a:lnTo>
                    <a:pt x="199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1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7" y="82"/>
                  </a:lnTo>
                  <a:lnTo>
                    <a:pt x="77" y="119"/>
                  </a:lnTo>
                  <a:lnTo>
                    <a:pt x="114" y="118"/>
                  </a:lnTo>
                  <a:lnTo>
                    <a:pt x="115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Freeform 94"/>
            <p:cNvSpPr>
              <a:spLocks/>
            </p:cNvSpPr>
            <p:nvPr/>
          </p:nvSpPr>
          <p:spPr bwMode="auto">
            <a:xfrm>
              <a:off x="3474" y="3330"/>
              <a:ext cx="267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7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Freeform 95"/>
            <p:cNvSpPr>
              <a:spLocks/>
            </p:cNvSpPr>
            <p:nvPr/>
          </p:nvSpPr>
          <p:spPr bwMode="auto">
            <a:xfrm>
              <a:off x="3773" y="3330"/>
              <a:ext cx="267" cy="149"/>
            </a:xfrm>
            <a:custGeom>
              <a:avLst/>
              <a:gdLst/>
              <a:ahLst/>
              <a:cxnLst>
                <a:cxn ang="0">
                  <a:pos x="159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3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1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9" y="149"/>
                </a:cxn>
              </a:cxnLst>
              <a:rect l="0" t="0" r="r" b="b"/>
              <a:pathLst>
                <a:path w="267" h="149">
                  <a:moveTo>
                    <a:pt x="159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3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1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9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96"/>
            <p:cNvSpPr>
              <a:spLocks/>
            </p:cNvSpPr>
            <p:nvPr/>
          </p:nvSpPr>
          <p:spPr bwMode="auto">
            <a:xfrm>
              <a:off x="3174" y="3330"/>
              <a:ext cx="266" cy="149"/>
            </a:xfrm>
            <a:custGeom>
              <a:avLst/>
              <a:gdLst/>
              <a:ahLst/>
              <a:cxnLst>
                <a:cxn ang="0">
                  <a:pos x="155" y="149"/>
                </a:cxn>
                <a:cxn ang="0">
                  <a:pos x="155" y="118"/>
                </a:cxn>
                <a:cxn ang="0">
                  <a:pos x="195" y="118"/>
                </a:cxn>
                <a:cxn ang="0">
                  <a:pos x="195" y="81"/>
                </a:cxn>
                <a:cxn ang="0">
                  <a:pos x="231" y="81"/>
                </a:cxn>
                <a:cxn ang="0">
                  <a:pos x="231" y="43"/>
                </a:cxn>
                <a:cxn ang="0">
                  <a:pos x="266" y="43"/>
                </a:cxn>
                <a:cxn ang="0">
                  <a:pos x="266" y="1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39" y="42"/>
                </a:cxn>
                <a:cxn ang="0">
                  <a:pos x="39" y="81"/>
                </a:cxn>
                <a:cxn ang="0">
                  <a:pos x="75" y="81"/>
                </a:cxn>
                <a:cxn ang="0">
                  <a:pos x="75" y="120"/>
                </a:cxn>
                <a:cxn ang="0">
                  <a:pos x="114" y="119"/>
                </a:cxn>
                <a:cxn ang="0">
                  <a:pos x="114" y="147"/>
                </a:cxn>
                <a:cxn ang="0">
                  <a:pos x="155" y="149"/>
                </a:cxn>
              </a:cxnLst>
              <a:rect l="0" t="0" r="r" b="b"/>
              <a:pathLst>
                <a:path w="266" h="149">
                  <a:moveTo>
                    <a:pt x="155" y="149"/>
                  </a:moveTo>
                  <a:lnTo>
                    <a:pt x="155" y="118"/>
                  </a:lnTo>
                  <a:lnTo>
                    <a:pt x="195" y="118"/>
                  </a:lnTo>
                  <a:lnTo>
                    <a:pt x="195" y="81"/>
                  </a:lnTo>
                  <a:lnTo>
                    <a:pt x="231" y="81"/>
                  </a:lnTo>
                  <a:lnTo>
                    <a:pt x="231" y="43"/>
                  </a:lnTo>
                  <a:lnTo>
                    <a:pt x="266" y="43"/>
                  </a:lnTo>
                  <a:lnTo>
                    <a:pt x="266" y="1"/>
                  </a:lnTo>
                  <a:lnTo>
                    <a:pt x="0" y="0"/>
                  </a:lnTo>
                  <a:lnTo>
                    <a:pt x="0" y="42"/>
                  </a:lnTo>
                  <a:lnTo>
                    <a:pt x="39" y="42"/>
                  </a:lnTo>
                  <a:lnTo>
                    <a:pt x="39" y="81"/>
                  </a:lnTo>
                  <a:lnTo>
                    <a:pt x="75" y="81"/>
                  </a:lnTo>
                  <a:lnTo>
                    <a:pt x="75" y="120"/>
                  </a:lnTo>
                  <a:lnTo>
                    <a:pt x="114" y="119"/>
                  </a:lnTo>
                  <a:lnTo>
                    <a:pt x="114" y="147"/>
                  </a:lnTo>
                  <a:lnTo>
                    <a:pt x="155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Freeform 97"/>
            <p:cNvSpPr>
              <a:spLocks/>
            </p:cNvSpPr>
            <p:nvPr/>
          </p:nvSpPr>
          <p:spPr bwMode="auto">
            <a:xfrm>
              <a:off x="255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4"/>
                </a:cxn>
                <a:cxn ang="0">
                  <a:pos x="268" y="44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4"/>
                  </a:lnTo>
                  <a:lnTo>
                    <a:pt x="268" y="44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Freeform 98"/>
            <p:cNvSpPr>
              <a:spLocks/>
            </p:cNvSpPr>
            <p:nvPr/>
          </p:nvSpPr>
          <p:spPr bwMode="auto">
            <a:xfrm>
              <a:off x="2858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6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6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Freeform 99"/>
            <p:cNvSpPr>
              <a:spLocks/>
            </p:cNvSpPr>
            <p:nvPr/>
          </p:nvSpPr>
          <p:spPr bwMode="auto">
            <a:xfrm>
              <a:off x="2260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100"/>
            <p:cNvSpPr>
              <a:spLocks/>
            </p:cNvSpPr>
            <p:nvPr/>
          </p:nvSpPr>
          <p:spPr bwMode="auto">
            <a:xfrm>
              <a:off x="1651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101"/>
            <p:cNvSpPr>
              <a:spLocks/>
            </p:cNvSpPr>
            <p:nvPr/>
          </p:nvSpPr>
          <p:spPr bwMode="auto">
            <a:xfrm>
              <a:off x="1958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1" y="45"/>
                </a:cxn>
                <a:cxn ang="0">
                  <a:pos x="39" y="45"/>
                </a:cxn>
                <a:cxn ang="0">
                  <a:pos x="39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19"/>
                </a:cxn>
                <a:cxn ang="0">
                  <a:pos x="113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1" y="45"/>
                  </a:lnTo>
                  <a:lnTo>
                    <a:pt x="39" y="45"/>
                  </a:lnTo>
                  <a:lnTo>
                    <a:pt x="39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19"/>
                  </a:lnTo>
                  <a:lnTo>
                    <a:pt x="113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102"/>
            <p:cNvSpPr>
              <a:spLocks/>
            </p:cNvSpPr>
            <p:nvPr/>
          </p:nvSpPr>
          <p:spPr bwMode="auto">
            <a:xfrm>
              <a:off x="1353" y="3331"/>
              <a:ext cx="269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3" y="82"/>
                </a:cxn>
                <a:cxn ang="0">
                  <a:pos x="233" y="44"/>
                </a:cxn>
                <a:cxn ang="0">
                  <a:pos x="269" y="45"/>
                </a:cxn>
                <a:cxn ang="0">
                  <a:pos x="2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1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7" y="120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9" h="149">
                  <a:moveTo>
                    <a:pt x="158" y="149"/>
                  </a:moveTo>
                  <a:lnTo>
                    <a:pt x="158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3" y="82"/>
                  </a:lnTo>
                  <a:lnTo>
                    <a:pt x="233" y="44"/>
                  </a:lnTo>
                  <a:lnTo>
                    <a:pt x="269" y="45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1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7" y="120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Freeform 103"/>
            <p:cNvSpPr>
              <a:spLocks/>
            </p:cNvSpPr>
            <p:nvPr/>
          </p:nvSpPr>
          <p:spPr bwMode="auto">
            <a:xfrm>
              <a:off x="741" y="3330"/>
              <a:ext cx="267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20"/>
                </a:cxn>
                <a:cxn ang="0">
                  <a:pos x="197" y="120"/>
                </a:cxn>
                <a:cxn ang="0">
                  <a:pos x="196" y="83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5"/>
                </a:cxn>
                <a:cxn ang="0">
                  <a:pos x="38" y="45"/>
                </a:cxn>
                <a:cxn ang="0">
                  <a:pos x="38" y="83"/>
                </a:cxn>
                <a:cxn ang="0">
                  <a:pos x="75" y="83"/>
                </a:cxn>
                <a:cxn ang="0">
                  <a:pos x="75" y="120"/>
                </a:cxn>
                <a:cxn ang="0">
                  <a:pos x="113" y="120"/>
                </a:cxn>
                <a:cxn ang="0">
                  <a:pos x="113" y="150"/>
                </a:cxn>
                <a:cxn ang="0">
                  <a:pos x="157" y="150"/>
                </a:cxn>
              </a:cxnLst>
              <a:rect l="0" t="0" r="r" b="b"/>
              <a:pathLst>
                <a:path w="267" h="150">
                  <a:moveTo>
                    <a:pt x="157" y="150"/>
                  </a:moveTo>
                  <a:lnTo>
                    <a:pt x="157" y="120"/>
                  </a:lnTo>
                  <a:lnTo>
                    <a:pt x="197" y="120"/>
                  </a:lnTo>
                  <a:lnTo>
                    <a:pt x="196" y="83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5"/>
                  </a:lnTo>
                  <a:lnTo>
                    <a:pt x="38" y="45"/>
                  </a:lnTo>
                  <a:lnTo>
                    <a:pt x="38" y="83"/>
                  </a:lnTo>
                  <a:lnTo>
                    <a:pt x="75" y="83"/>
                  </a:lnTo>
                  <a:lnTo>
                    <a:pt x="75" y="120"/>
                  </a:lnTo>
                  <a:lnTo>
                    <a:pt x="113" y="120"/>
                  </a:lnTo>
                  <a:lnTo>
                    <a:pt x="113" y="150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Freeform 104"/>
            <p:cNvSpPr>
              <a:spLocks/>
            </p:cNvSpPr>
            <p:nvPr/>
          </p:nvSpPr>
          <p:spPr bwMode="auto">
            <a:xfrm>
              <a:off x="1045" y="3331"/>
              <a:ext cx="268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7" y="150"/>
                </a:cxn>
              </a:cxnLst>
              <a:rect l="0" t="0" r="r" b="b"/>
              <a:pathLst>
                <a:path w="268" h="150">
                  <a:moveTo>
                    <a:pt x="157" y="150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Freeform 105"/>
            <p:cNvSpPr>
              <a:spLocks/>
            </p:cNvSpPr>
            <p:nvPr/>
          </p:nvSpPr>
          <p:spPr bwMode="auto">
            <a:xfrm>
              <a:off x="43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Freeform 106"/>
            <p:cNvSpPr>
              <a:spLocks/>
            </p:cNvSpPr>
            <p:nvPr/>
          </p:nvSpPr>
          <p:spPr bwMode="auto">
            <a:xfrm>
              <a:off x="128" y="3331"/>
              <a:ext cx="267" cy="149"/>
            </a:xfrm>
            <a:custGeom>
              <a:avLst/>
              <a:gdLst/>
              <a:ahLst/>
              <a:cxnLst>
                <a:cxn ang="0">
                  <a:pos x="157" y="149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1" y="44"/>
                </a:cxn>
                <a:cxn ang="0">
                  <a:pos x="267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8"/>
                </a:cxn>
                <a:cxn ang="0">
                  <a:pos x="113" y="117"/>
                </a:cxn>
                <a:cxn ang="0">
                  <a:pos x="113" y="149"/>
                </a:cxn>
                <a:cxn ang="0">
                  <a:pos x="157" y="149"/>
                </a:cxn>
              </a:cxnLst>
              <a:rect l="0" t="0" r="r" b="b"/>
              <a:pathLst>
                <a:path w="267" h="149">
                  <a:moveTo>
                    <a:pt x="157" y="149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1" y="44"/>
                  </a:lnTo>
                  <a:lnTo>
                    <a:pt x="267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8"/>
                  </a:lnTo>
                  <a:lnTo>
                    <a:pt x="113" y="117"/>
                  </a:lnTo>
                  <a:lnTo>
                    <a:pt x="113" y="149"/>
                  </a:lnTo>
                  <a:lnTo>
                    <a:pt x="157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Freeform 107"/>
            <p:cNvSpPr>
              <a:spLocks/>
            </p:cNvSpPr>
            <p:nvPr/>
          </p:nvSpPr>
          <p:spPr bwMode="auto">
            <a:xfrm>
              <a:off x="1232" y="3486"/>
              <a:ext cx="528" cy="446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6"/>
                </a:cxn>
                <a:cxn ang="0">
                  <a:pos x="109" y="116"/>
                </a:cxn>
                <a:cxn ang="0">
                  <a:pos x="108" y="166"/>
                </a:cxn>
                <a:cxn ang="0">
                  <a:pos x="50" y="166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09" y="358"/>
                </a:cxn>
                <a:cxn ang="0">
                  <a:pos x="176" y="356"/>
                </a:cxn>
                <a:cxn ang="0">
                  <a:pos x="176" y="401"/>
                </a:cxn>
                <a:cxn ang="0">
                  <a:pos x="237" y="401"/>
                </a:cxn>
                <a:cxn ang="0">
                  <a:pos x="237" y="446"/>
                </a:cxn>
                <a:cxn ang="0">
                  <a:pos x="304" y="446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4"/>
                </a:cxn>
                <a:cxn ang="0">
                  <a:pos x="416" y="164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6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6"/>
                  </a:lnTo>
                  <a:lnTo>
                    <a:pt x="109" y="116"/>
                  </a:lnTo>
                  <a:lnTo>
                    <a:pt x="108" y="166"/>
                  </a:lnTo>
                  <a:lnTo>
                    <a:pt x="50" y="166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09" y="358"/>
                  </a:lnTo>
                  <a:lnTo>
                    <a:pt x="176" y="356"/>
                  </a:lnTo>
                  <a:lnTo>
                    <a:pt x="176" y="401"/>
                  </a:lnTo>
                  <a:lnTo>
                    <a:pt x="237" y="401"/>
                  </a:lnTo>
                  <a:lnTo>
                    <a:pt x="237" y="446"/>
                  </a:lnTo>
                  <a:lnTo>
                    <a:pt x="304" y="446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4"/>
                  </a:lnTo>
                  <a:lnTo>
                    <a:pt x="416" y="164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Rectangle 108"/>
            <p:cNvSpPr>
              <a:spLocks noChangeArrowheads="1"/>
            </p:cNvSpPr>
            <p:nvPr/>
          </p:nvSpPr>
          <p:spPr bwMode="auto">
            <a:xfrm>
              <a:off x="1402" y="3659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Rectangle 109"/>
            <p:cNvSpPr>
              <a:spLocks noChangeArrowheads="1"/>
            </p:cNvSpPr>
            <p:nvPr/>
          </p:nvSpPr>
          <p:spPr bwMode="auto">
            <a:xfrm>
              <a:off x="1444" y="3700"/>
              <a:ext cx="98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Freeform 110"/>
            <p:cNvSpPr>
              <a:spLocks/>
            </p:cNvSpPr>
            <p:nvPr/>
          </p:nvSpPr>
          <p:spPr bwMode="auto">
            <a:xfrm>
              <a:off x="2135" y="3487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4"/>
                </a:cxn>
                <a:cxn ang="0">
                  <a:pos x="167" y="54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6"/>
                </a:cxn>
                <a:cxn ang="0">
                  <a:pos x="51" y="166"/>
                </a:cxn>
                <a:cxn ang="0">
                  <a:pos x="53" y="209"/>
                </a:cxn>
                <a:cxn ang="0">
                  <a:pos x="0" y="209"/>
                </a:cxn>
                <a:cxn ang="0">
                  <a:pos x="0" y="265"/>
                </a:cxn>
                <a:cxn ang="0">
                  <a:pos x="56" y="265"/>
                </a:cxn>
                <a:cxn ang="0">
                  <a:pos x="56" y="310"/>
                </a:cxn>
                <a:cxn ang="0">
                  <a:pos x="110" y="310"/>
                </a:cxn>
                <a:cxn ang="0">
                  <a:pos x="110" y="357"/>
                </a:cxn>
                <a:cxn ang="0">
                  <a:pos x="177" y="355"/>
                </a:cxn>
                <a:cxn ang="0">
                  <a:pos x="177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5" y="445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50"/>
                </a:cxn>
                <a:cxn ang="0">
                  <a:pos x="416" y="350"/>
                </a:cxn>
                <a:cxn ang="0">
                  <a:pos x="416" y="305"/>
                </a:cxn>
                <a:cxn ang="0">
                  <a:pos x="470" y="305"/>
                </a:cxn>
                <a:cxn ang="0">
                  <a:pos x="470" y="265"/>
                </a:cxn>
                <a:cxn ang="0">
                  <a:pos x="528" y="265"/>
                </a:cxn>
                <a:cxn ang="0">
                  <a:pos x="528" y="211"/>
                </a:cxn>
                <a:cxn ang="0">
                  <a:pos x="466" y="211"/>
                </a:cxn>
                <a:cxn ang="0">
                  <a:pos x="466" y="163"/>
                </a:cxn>
                <a:cxn ang="0">
                  <a:pos x="417" y="163"/>
                </a:cxn>
                <a:cxn ang="0">
                  <a:pos x="417" y="111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4" y="0"/>
                  </a:lnTo>
                  <a:lnTo>
                    <a:pt x="234" y="54"/>
                  </a:lnTo>
                  <a:lnTo>
                    <a:pt x="167" y="54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6"/>
                  </a:lnTo>
                  <a:lnTo>
                    <a:pt x="51" y="166"/>
                  </a:lnTo>
                  <a:lnTo>
                    <a:pt x="53" y="209"/>
                  </a:lnTo>
                  <a:lnTo>
                    <a:pt x="0" y="209"/>
                  </a:lnTo>
                  <a:lnTo>
                    <a:pt x="0" y="265"/>
                  </a:lnTo>
                  <a:lnTo>
                    <a:pt x="56" y="265"/>
                  </a:lnTo>
                  <a:lnTo>
                    <a:pt x="56" y="310"/>
                  </a:lnTo>
                  <a:lnTo>
                    <a:pt x="110" y="310"/>
                  </a:lnTo>
                  <a:lnTo>
                    <a:pt x="110" y="357"/>
                  </a:lnTo>
                  <a:lnTo>
                    <a:pt x="177" y="355"/>
                  </a:lnTo>
                  <a:lnTo>
                    <a:pt x="177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5" y="445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50"/>
                  </a:lnTo>
                  <a:lnTo>
                    <a:pt x="416" y="350"/>
                  </a:lnTo>
                  <a:lnTo>
                    <a:pt x="416" y="305"/>
                  </a:lnTo>
                  <a:lnTo>
                    <a:pt x="470" y="305"/>
                  </a:lnTo>
                  <a:lnTo>
                    <a:pt x="470" y="265"/>
                  </a:lnTo>
                  <a:lnTo>
                    <a:pt x="528" y="265"/>
                  </a:lnTo>
                  <a:lnTo>
                    <a:pt x="528" y="211"/>
                  </a:lnTo>
                  <a:lnTo>
                    <a:pt x="466" y="211"/>
                  </a:lnTo>
                  <a:lnTo>
                    <a:pt x="466" y="163"/>
                  </a:lnTo>
                  <a:lnTo>
                    <a:pt x="417" y="163"/>
                  </a:lnTo>
                  <a:lnTo>
                    <a:pt x="417" y="111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Rectangle 111"/>
            <p:cNvSpPr>
              <a:spLocks noChangeArrowheads="1"/>
            </p:cNvSpPr>
            <p:nvPr/>
          </p:nvSpPr>
          <p:spPr bwMode="auto">
            <a:xfrm>
              <a:off x="2303" y="3656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Rectangle 112"/>
            <p:cNvSpPr>
              <a:spLocks noChangeArrowheads="1"/>
            </p:cNvSpPr>
            <p:nvPr/>
          </p:nvSpPr>
          <p:spPr bwMode="auto">
            <a:xfrm>
              <a:off x="2346" y="3696"/>
              <a:ext cx="98" cy="44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9" name="Freeform 113"/>
            <p:cNvSpPr>
              <a:spLocks/>
            </p:cNvSpPr>
            <p:nvPr/>
          </p:nvSpPr>
          <p:spPr bwMode="auto">
            <a:xfrm>
              <a:off x="3049" y="3488"/>
              <a:ext cx="526" cy="445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6" y="355"/>
                </a:cxn>
                <a:cxn ang="0">
                  <a:pos x="176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2" y="445"/>
                </a:cxn>
                <a:cxn ang="0">
                  <a:pos x="302" y="399"/>
                </a:cxn>
                <a:cxn ang="0">
                  <a:pos x="358" y="399"/>
                </a:cxn>
                <a:cxn ang="0">
                  <a:pos x="358" y="350"/>
                </a:cxn>
                <a:cxn ang="0">
                  <a:pos x="413" y="350"/>
                </a:cxn>
                <a:cxn ang="0">
                  <a:pos x="413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6" y="266"/>
                </a:cxn>
                <a:cxn ang="0">
                  <a:pos x="526" y="211"/>
                </a:cxn>
                <a:cxn ang="0">
                  <a:pos x="463" y="211"/>
                </a:cxn>
                <a:cxn ang="0">
                  <a:pos x="463" y="165"/>
                </a:cxn>
                <a:cxn ang="0">
                  <a:pos x="414" y="165"/>
                </a:cxn>
                <a:cxn ang="0">
                  <a:pos x="414" y="111"/>
                </a:cxn>
                <a:cxn ang="0">
                  <a:pos x="365" y="113"/>
                </a:cxn>
                <a:cxn ang="0">
                  <a:pos x="365" y="55"/>
                </a:cxn>
                <a:cxn ang="0">
                  <a:pos x="296" y="53"/>
                </a:cxn>
                <a:cxn ang="0">
                  <a:pos x="297" y="0"/>
                </a:cxn>
              </a:cxnLst>
              <a:rect l="0" t="0" r="r" b="b"/>
              <a:pathLst>
                <a:path w="526" h="445">
                  <a:moveTo>
                    <a:pt x="297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6" y="355"/>
                  </a:lnTo>
                  <a:lnTo>
                    <a:pt x="176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2" y="445"/>
                  </a:lnTo>
                  <a:lnTo>
                    <a:pt x="302" y="399"/>
                  </a:lnTo>
                  <a:lnTo>
                    <a:pt x="358" y="399"/>
                  </a:lnTo>
                  <a:lnTo>
                    <a:pt x="358" y="350"/>
                  </a:lnTo>
                  <a:lnTo>
                    <a:pt x="413" y="350"/>
                  </a:lnTo>
                  <a:lnTo>
                    <a:pt x="413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6" y="266"/>
                  </a:lnTo>
                  <a:lnTo>
                    <a:pt x="526" y="211"/>
                  </a:lnTo>
                  <a:lnTo>
                    <a:pt x="463" y="211"/>
                  </a:lnTo>
                  <a:lnTo>
                    <a:pt x="463" y="165"/>
                  </a:lnTo>
                  <a:lnTo>
                    <a:pt x="414" y="165"/>
                  </a:lnTo>
                  <a:lnTo>
                    <a:pt x="414" y="111"/>
                  </a:lnTo>
                  <a:lnTo>
                    <a:pt x="365" y="113"/>
                  </a:lnTo>
                  <a:lnTo>
                    <a:pt x="365" y="55"/>
                  </a:lnTo>
                  <a:lnTo>
                    <a:pt x="296" y="53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" name="Rectangle 114"/>
            <p:cNvSpPr>
              <a:spLocks noChangeArrowheads="1"/>
            </p:cNvSpPr>
            <p:nvPr/>
          </p:nvSpPr>
          <p:spPr bwMode="auto">
            <a:xfrm>
              <a:off x="3219" y="3661"/>
              <a:ext cx="184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Rectangle 115"/>
            <p:cNvSpPr>
              <a:spLocks noChangeArrowheads="1"/>
            </p:cNvSpPr>
            <p:nvPr/>
          </p:nvSpPr>
          <p:spPr bwMode="auto">
            <a:xfrm>
              <a:off x="3261" y="3702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Freeform 116"/>
            <p:cNvSpPr>
              <a:spLocks/>
            </p:cNvSpPr>
            <p:nvPr/>
          </p:nvSpPr>
          <p:spPr bwMode="auto">
            <a:xfrm>
              <a:off x="3957" y="3488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7" y="356"/>
                </a:cxn>
                <a:cxn ang="0">
                  <a:pos x="177" y="401"/>
                </a:cxn>
                <a:cxn ang="0">
                  <a:pos x="238" y="401"/>
                </a:cxn>
                <a:cxn ang="0">
                  <a:pos x="238" y="445"/>
                </a:cxn>
                <a:cxn ang="0">
                  <a:pos x="304" y="445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5"/>
                </a:cxn>
                <a:cxn ang="0">
                  <a:pos x="416" y="165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7" y="356"/>
                  </a:lnTo>
                  <a:lnTo>
                    <a:pt x="177" y="401"/>
                  </a:lnTo>
                  <a:lnTo>
                    <a:pt x="238" y="401"/>
                  </a:lnTo>
                  <a:lnTo>
                    <a:pt x="238" y="445"/>
                  </a:lnTo>
                  <a:lnTo>
                    <a:pt x="304" y="445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5"/>
                  </a:lnTo>
                  <a:lnTo>
                    <a:pt x="416" y="165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Rectangle 117"/>
            <p:cNvSpPr>
              <a:spLocks noChangeArrowheads="1"/>
            </p:cNvSpPr>
            <p:nvPr/>
          </p:nvSpPr>
          <p:spPr bwMode="auto">
            <a:xfrm>
              <a:off x="4127" y="3661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Rectangle 118"/>
            <p:cNvSpPr>
              <a:spLocks noChangeArrowheads="1"/>
            </p:cNvSpPr>
            <p:nvPr/>
          </p:nvSpPr>
          <p:spPr bwMode="auto">
            <a:xfrm>
              <a:off x="4169" y="3702"/>
              <a:ext cx="99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Freeform 119"/>
            <p:cNvSpPr>
              <a:spLocks/>
            </p:cNvSpPr>
            <p:nvPr/>
          </p:nvSpPr>
          <p:spPr bwMode="auto">
            <a:xfrm>
              <a:off x="4832" y="3493"/>
              <a:ext cx="528" cy="444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8" y="53"/>
                </a:cxn>
                <a:cxn ang="0">
                  <a:pos x="168" y="115"/>
                </a:cxn>
                <a:cxn ang="0">
                  <a:pos x="111" y="115"/>
                </a:cxn>
                <a:cxn ang="0">
                  <a:pos x="110" y="165"/>
                </a:cxn>
                <a:cxn ang="0">
                  <a:pos x="51" y="165"/>
                </a:cxn>
                <a:cxn ang="0">
                  <a:pos x="54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7" y="266"/>
                </a:cxn>
                <a:cxn ang="0">
                  <a:pos x="57" y="311"/>
                </a:cxn>
                <a:cxn ang="0">
                  <a:pos x="111" y="311"/>
                </a:cxn>
                <a:cxn ang="0">
                  <a:pos x="111" y="358"/>
                </a:cxn>
                <a:cxn ang="0">
                  <a:pos x="177" y="354"/>
                </a:cxn>
                <a:cxn ang="0">
                  <a:pos x="177" y="399"/>
                </a:cxn>
                <a:cxn ang="0">
                  <a:pos x="238" y="399"/>
                </a:cxn>
                <a:cxn ang="0">
                  <a:pos x="238" y="444"/>
                </a:cxn>
                <a:cxn ang="0">
                  <a:pos x="304" y="444"/>
                </a:cxn>
                <a:cxn ang="0">
                  <a:pos x="304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6" y="349"/>
                </a:cxn>
                <a:cxn ang="0">
                  <a:pos x="416" y="305"/>
                </a:cxn>
                <a:cxn ang="0">
                  <a:pos x="471" y="305"/>
                </a:cxn>
                <a:cxn ang="0">
                  <a:pos x="471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7" y="210"/>
                </a:cxn>
                <a:cxn ang="0">
                  <a:pos x="467" y="164"/>
                </a:cxn>
                <a:cxn ang="0">
                  <a:pos x="416" y="164"/>
                </a:cxn>
                <a:cxn ang="0">
                  <a:pos x="416" y="110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300" y="0"/>
                </a:cxn>
              </a:cxnLst>
              <a:rect l="0" t="0" r="r" b="b"/>
              <a:pathLst>
                <a:path w="528" h="444">
                  <a:moveTo>
                    <a:pt x="300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8" y="53"/>
                  </a:lnTo>
                  <a:lnTo>
                    <a:pt x="168" y="115"/>
                  </a:lnTo>
                  <a:lnTo>
                    <a:pt x="111" y="115"/>
                  </a:lnTo>
                  <a:lnTo>
                    <a:pt x="110" y="165"/>
                  </a:lnTo>
                  <a:lnTo>
                    <a:pt x="51" y="165"/>
                  </a:lnTo>
                  <a:lnTo>
                    <a:pt x="54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7" y="266"/>
                  </a:lnTo>
                  <a:lnTo>
                    <a:pt x="57" y="311"/>
                  </a:lnTo>
                  <a:lnTo>
                    <a:pt x="111" y="311"/>
                  </a:lnTo>
                  <a:lnTo>
                    <a:pt x="111" y="358"/>
                  </a:lnTo>
                  <a:lnTo>
                    <a:pt x="177" y="354"/>
                  </a:lnTo>
                  <a:lnTo>
                    <a:pt x="177" y="399"/>
                  </a:lnTo>
                  <a:lnTo>
                    <a:pt x="238" y="399"/>
                  </a:lnTo>
                  <a:lnTo>
                    <a:pt x="238" y="444"/>
                  </a:lnTo>
                  <a:lnTo>
                    <a:pt x="304" y="444"/>
                  </a:lnTo>
                  <a:lnTo>
                    <a:pt x="304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6" y="349"/>
                  </a:lnTo>
                  <a:lnTo>
                    <a:pt x="416" y="305"/>
                  </a:lnTo>
                  <a:lnTo>
                    <a:pt x="471" y="305"/>
                  </a:lnTo>
                  <a:lnTo>
                    <a:pt x="471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7" y="210"/>
                  </a:lnTo>
                  <a:lnTo>
                    <a:pt x="467" y="164"/>
                  </a:lnTo>
                  <a:lnTo>
                    <a:pt x="416" y="164"/>
                  </a:lnTo>
                  <a:lnTo>
                    <a:pt x="416" y="110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Rectangle 120"/>
            <p:cNvSpPr>
              <a:spLocks noChangeArrowheads="1"/>
            </p:cNvSpPr>
            <p:nvPr/>
          </p:nvSpPr>
          <p:spPr bwMode="auto">
            <a:xfrm>
              <a:off x="5003" y="3666"/>
              <a:ext cx="185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Rectangle 121"/>
            <p:cNvSpPr>
              <a:spLocks noChangeArrowheads="1"/>
            </p:cNvSpPr>
            <p:nvPr/>
          </p:nvSpPr>
          <p:spPr bwMode="auto">
            <a:xfrm>
              <a:off x="5046" y="3706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58" name="Text Box 122"/>
          <p:cNvSpPr txBox="1">
            <a:spLocks noChangeArrowheads="1"/>
          </p:cNvSpPr>
          <p:nvPr/>
        </p:nvSpPr>
        <p:spPr bwMode="auto">
          <a:xfrm>
            <a:off x="1295400" y="6248400"/>
            <a:ext cx="6629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Use your field book to guide your search and record your answers.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459" name="Text Box 123" descr="Courtesy The National Archives"/>
          <p:cNvSpPr txBox="1">
            <a:spLocks noChangeArrowheads="1"/>
          </p:cNvSpPr>
          <p:nvPr/>
        </p:nvSpPr>
        <p:spPr bwMode="auto">
          <a:xfrm>
            <a:off x="304800" y="48006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Papyrus" pitchFamily="66" charset="0"/>
              </a:rPr>
              <a:t>Photograph courtesy The Library of  Congress</a:t>
            </a:r>
          </a:p>
        </p:txBody>
      </p:sp>
      <p:sp>
        <p:nvSpPr>
          <p:cNvPr id="14460" name="Text Box 124"/>
          <p:cNvSpPr txBox="1">
            <a:spLocks noChangeArrowheads="1"/>
          </p:cNvSpPr>
          <p:nvPr/>
        </p:nvSpPr>
        <p:spPr bwMode="auto">
          <a:xfrm>
            <a:off x="533400" y="5181600"/>
            <a:ext cx="7924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Greetings, Historian!  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Check out the </a:t>
            </a:r>
            <a:r>
              <a:rPr lang="en-US">
                <a:latin typeface="Papyrus" pitchFamily="66" charset="0"/>
                <a:hlinkClick r:id="rId4"/>
              </a:rPr>
              <a:t>Smithsonian National Museum of American History </a:t>
            </a:r>
            <a:r>
              <a:rPr lang="en-US">
                <a:latin typeface="Papyrus" pitchFamily="66" charset="0"/>
              </a:rPr>
              <a:t>to learn more about the Pawnees by analyzing their artwork.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4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4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4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Nez Perce of the Northwest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295400"/>
            <a:ext cx="4495800" cy="3810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latin typeface="Papyrus" pitchFamily="66" charset="0"/>
              </a:rPr>
              <a:t>The Nez Perce: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b="1">
              <a:latin typeface="Papyru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latin typeface="Papyrus" pitchFamily="66" charset="0"/>
              </a:rPr>
              <a:t>Lived</a:t>
            </a:r>
            <a:r>
              <a:rPr lang="en-US" sz="2000">
                <a:latin typeface="Papyrus" pitchFamily="66" charset="0"/>
              </a:rPr>
              <a:t> in the plateaus and the valleys of what is now known as north central Idaho, Montana, northeastern Oregon, and southeastern Washington, an area of about seventeen million acres.</a:t>
            </a:r>
            <a:r>
              <a:rPr lang="en-US" sz="2000"/>
              <a:t> </a:t>
            </a:r>
            <a:endParaRPr lang="en-US" sz="2000">
              <a:latin typeface="Papyrus" pitchFamily="66" charset="0"/>
            </a:endParaRPr>
          </a:p>
          <a:p>
            <a:pPr>
              <a:lnSpc>
                <a:spcPct val="80000"/>
              </a:lnSpc>
            </a:pPr>
            <a:endParaRPr lang="en-US" sz="800">
              <a:latin typeface="Papyru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latin typeface="Papyrus" pitchFamily="66" charset="0"/>
              </a:rPr>
              <a:t>Traveled and fished</a:t>
            </a:r>
            <a:r>
              <a:rPr lang="en-US" sz="2000">
                <a:latin typeface="Papyrus" pitchFamily="66" charset="0"/>
              </a:rPr>
              <a:t> along their many </a:t>
            </a:r>
            <a:r>
              <a:rPr lang="en-US" sz="2400" b="1">
                <a:latin typeface="Papyrus" pitchFamily="66" charset="0"/>
              </a:rPr>
              <a:t>rivers</a:t>
            </a:r>
            <a:r>
              <a:rPr lang="en-US" sz="2000">
                <a:latin typeface="Papyrus" pitchFamily="66" charset="0"/>
              </a:rPr>
              <a:t> every season.</a:t>
            </a:r>
          </a:p>
          <a:p>
            <a:pPr>
              <a:lnSpc>
                <a:spcPct val="80000"/>
              </a:lnSpc>
            </a:pPr>
            <a:endParaRPr lang="en-US" sz="800">
              <a:latin typeface="Papyru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latin typeface="Papyrus" pitchFamily="66" charset="0"/>
              </a:rPr>
              <a:t>Migrated</a:t>
            </a:r>
            <a:r>
              <a:rPr lang="en-US" sz="2000">
                <a:latin typeface="Papyrus" pitchFamily="66" charset="0"/>
              </a:rPr>
              <a:t> to </a:t>
            </a:r>
            <a:r>
              <a:rPr lang="en-US" sz="2400">
                <a:latin typeface="Papyrus" pitchFamily="66" charset="0"/>
              </a:rPr>
              <a:t>hunt and gather</a:t>
            </a:r>
            <a:r>
              <a:rPr lang="en-US" sz="2000">
                <a:latin typeface="Papyrus" pitchFamily="66" charset="0"/>
              </a:rPr>
              <a:t> during summer and fall.  </a:t>
            </a:r>
            <a:endParaRPr lang="en-US" sz="20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3316" name="Picture 4" descr="Image, Source: b&amp;w film copy neg."/>
          <p:cNvPicPr>
            <a:picLocks noChangeAspect="1" noChangeArrowheads="1"/>
          </p:cNvPicPr>
          <p:nvPr/>
        </p:nvPicPr>
        <p:blipFill>
          <a:blip r:embed="rId2"/>
          <a:srcRect l="9393" t="17551" r="9206" b="8701"/>
          <a:stretch>
            <a:fillRect/>
          </a:stretch>
        </p:blipFill>
        <p:spPr bwMode="auto">
          <a:xfrm>
            <a:off x="638175" y="1295400"/>
            <a:ext cx="3171825" cy="3598863"/>
          </a:xfrm>
          <a:prstGeom prst="rect">
            <a:avLst/>
          </a:prstGeom>
          <a:noFill/>
        </p:spPr>
      </p:pic>
      <p:grpSp>
        <p:nvGrpSpPr>
          <p:cNvPr id="13321" name="Group 9"/>
          <p:cNvGrpSpPr>
            <a:grpSpLocks noChangeAspect="1"/>
          </p:cNvGrpSpPr>
          <p:nvPr/>
        </p:nvGrpSpPr>
        <p:grpSpPr bwMode="auto">
          <a:xfrm>
            <a:off x="152400" y="5181600"/>
            <a:ext cx="8991600" cy="1690688"/>
            <a:chOff x="96" y="3264"/>
            <a:chExt cx="5472" cy="913"/>
          </a:xfrm>
        </p:grpSpPr>
        <p:sp>
          <p:nvSpPr>
            <p:cNvPr id="13320" name="AutoShape 8"/>
            <p:cNvSpPr>
              <a:spLocks noChangeAspect="1" noChangeArrowheads="1" noTextEdit="1"/>
            </p:cNvSpPr>
            <p:nvPr/>
          </p:nvSpPr>
          <p:spPr bwMode="auto">
            <a:xfrm>
              <a:off x="96" y="3264"/>
              <a:ext cx="547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97" y="3264"/>
              <a:ext cx="5471" cy="913"/>
            </a:xfrm>
            <a:prstGeom prst="rect">
              <a:avLst/>
            </a:prstGeom>
            <a:solidFill>
              <a:srgbClr val="007FF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96" y="3303"/>
              <a:ext cx="5472" cy="835"/>
            </a:xfrm>
            <a:prstGeom prst="rect">
              <a:avLst/>
            </a:prstGeom>
            <a:solidFill>
              <a:srgbClr val="EDC9AD">
                <a:alpha val="3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308" y="3492"/>
              <a:ext cx="528" cy="444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7" y="53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5"/>
                </a:cxn>
                <a:cxn ang="0">
                  <a:pos x="51" y="165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10" y="311"/>
                </a:cxn>
                <a:cxn ang="0">
                  <a:pos x="110" y="358"/>
                </a:cxn>
                <a:cxn ang="0">
                  <a:pos x="177" y="355"/>
                </a:cxn>
                <a:cxn ang="0">
                  <a:pos x="177" y="399"/>
                </a:cxn>
                <a:cxn ang="0">
                  <a:pos x="237" y="399"/>
                </a:cxn>
                <a:cxn ang="0">
                  <a:pos x="237" y="444"/>
                </a:cxn>
                <a:cxn ang="0">
                  <a:pos x="305" y="444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7" y="349"/>
                </a:cxn>
                <a:cxn ang="0">
                  <a:pos x="417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6" y="210"/>
                </a:cxn>
                <a:cxn ang="0">
                  <a:pos x="466" y="164"/>
                </a:cxn>
                <a:cxn ang="0">
                  <a:pos x="417" y="164"/>
                </a:cxn>
                <a:cxn ang="0">
                  <a:pos x="417" y="110"/>
                </a:cxn>
                <a:cxn ang="0">
                  <a:pos x="367" y="112"/>
                </a:cxn>
                <a:cxn ang="0">
                  <a:pos x="367" y="54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4">
                  <a:moveTo>
                    <a:pt x="299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7" y="53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5"/>
                  </a:lnTo>
                  <a:lnTo>
                    <a:pt x="51" y="165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10" y="311"/>
                  </a:lnTo>
                  <a:lnTo>
                    <a:pt x="110" y="358"/>
                  </a:lnTo>
                  <a:lnTo>
                    <a:pt x="177" y="355"/>
                  </a:lnTo>
                  <a:lnTo>
                    <a:pt x="177" y="399"/>
                  </a:lnTo>
                  <a:lnTo>
                    <a:pt x="237" y="399"/>
                  </a:lnTo>
                  <a:lnTo>
                    <a:pt x="237" y="444"/>
                  </a:lnTo>
                  <a:lnTo>
                    <a:pt x="305" y="444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7" y="349"/>
                  </a:lnTo>
                  <a:lnTo>
                    <a:pt x="417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6" y="210"/>
                  </a:lnTo>
                  <a:lnTo>
                    <a:pt x="466" y="164"/>
                  </a:lnTo>
                  <a:lnTo>
                    <a:pt x="417" y="164"/>
                  </a:lnTo>
                  <a:lnTo>
                    <a:pt x="417" y="110"/>
                  </a:lnTo>
                  <a:lnTo>
                    <a:pt x="367" y="112"/>
                  </a:lnTo>
                  <a:lnTo>
                    <a:pt x="367" y="54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478" y="3665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521" y="3705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445" y="3953"/>
              <a:ext cx="269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30"/>
                </a:cxn>
                <a:cxn ang="0">
                  <a:pos x="72" y="30"/>
                </a:cxn>
                <a:cxn ang="0">
                  <a:pos x="72" y="66"/>
                </a:cxn>
                <a:cxn ang="0">
                  <a:pos x="37" y="66"/>
                </a:cxn>
                <a:cxn ang="0">
                  <a:pos x="37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9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3" y="29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1" y="0"/>
                </a:cxn>
              </a:cxnLst>
              <a:rect l="0" t="0" r="r" b="b"/>
              <a:pathLst>
                <a:path w="269" h="150">
                  <a:moveTo>
                    <a:pt x="111" y="0"/>
                  </a:moveTo>
                  <a:lnTo>
                    <a:pt x="111" y="30"/>
                  </a:lnTo>
                  <a:lnTo>
                    <a:pt x="72" y="30"/>
                  </a:lnTo>
                  <a:lnTo>
                    <a:pt x="72" y="66"/>
                  </a:lnTo>
                  <a:lnTo>
                    <a:pt x="37" y="66"/>
                  </a:lnTo>
                  <a:lnTo>
                    <a:pt x="37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9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3" y="29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13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9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9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752" y="3953"/>
              <a:ext cx="270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70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2" y="28"/>
                </a:cxn>
                <a:cxn ang="0">
                  <a:pos x="155" y="28"/>
                </a:cxn>
                <a:cxn ang="0">
                  <a:pos x="153" y="0"/>
                </a:cxn>
                <a:cxn ang="0">
                  <a:pos x="110" y="0"/>
                </a:cxn>
              </a:cxnLst>
              <a:rect l="0" t="0" r="r" b="b"/>
              <a:pathLst>
                <a:path w="270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70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2" y="28"/>
                  </a:lnTo>
                  <a:lnTo>
                    <a:pt x="155" y="28"/>
                  </a:lnTo>
                  <a:lnTo>
                    <a:pt x="153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136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054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4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4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1678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2271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1977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auto">
            <a:xfrm>
              <a:off x="2575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3180" y="3953"/>
              <a:ext cx="266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5" y="148"/>
                </a:cxn>
                <a:cxn ang="0">
                  <a:pos x="266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4" y="0"/>
                </a:cxn>
                <a:cxn ang="0">
                  <a:pos x="111" y="0"/>
                </a:cxn>
              </a:cxnLst>
              <a:rect l="0" t="0" r="r" b="b"/>
              <a:pathLst>
                <a:path w="266" h="150">
                  <a:moveTo>
                    <a:pt x="111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5" y="148"/>
                  </a:lnTo>
                  <a:lnTo>
                    <a:pt x="266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4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2880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2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4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2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4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3485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4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4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4089" y="3950"/>
              <a:ext cx="268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7" y="68"/>
                </a:cxn>
                <a:cxn ang="0">
                  <a:pos x="37" y="107"/>
                </a:cxn>
                <a:cxn ang="0">
                  <a:pos x="0" y="107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8" y="107"/>
                </a:cxn>
                <a:cxn ang="0">
                  <a:pos x="228" y="107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30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8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7" y="68"/>
                  </a:lnTo>
                  <a:lnTo>
                    <a:pt x="37" y="107"/>
                  </a:lnTo>
                  <a:lnTo>
                    <a:pt x="0" y="107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8" y="107"/>
                  </a:lnTo>
                  <a:lnTo>
                    <a:pt x="228" y="107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30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3787" y="3950"/>
              <a:ext cx="267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29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7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29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4391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4975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7" y="68"/>
                </a:cxn>
                <a:cxn ang="0">
                  <a:pos x="37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4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37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4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4682" y="3954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4" y="29"/>
                </a:cxn>
                <a:cxn ang="0">
                  <a:pos x="153" y="1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4" y="29"/>
                  </a:lnTo>
                  <a:lnTo>
                    <a:pt x="153" y="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5272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3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5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3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5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5249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4959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20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1" y="1"/>
                </a:cxn>
                <a:cxn ang="0">
                  <a:pos x="0" y="45"/>
                </a:cxn>
                <a:cxn ang="0">
                  <a:pos x="39" y="45"/>
                </a:cxn>
                <a:cxn ang="0">
                  <a:pos x="41" y="83"/>
                </a:cxn>
                <a:cxn ang="0">
                  <a:pos x="76" y="83"/>
                </a:cxn>
                <a:cxn ang="0">
                  <a:pos x="76" y="121"/>
                </a:cxn>
                <a:cxn ang="0">
                  <a:pos x="114" y="120"/>
                </a:cxn>
                <a:cxn ang="0">
                  <a:pos x="114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20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1" y="1"/>
                  </a:lnTo>
                  <a:lnTo>
                    <a:pt x="0" y="45"/>
                  </a:lnTo>
                  <a:lnTo>
                    <a:pt x="39" y="45"/>
                  </a:lnTo>
                  <a:lnTo>
                    <a:pt x="41" y="83"/>
                  </a:lnTo>
                  <a:lnTo>
                    <a:pt x="76" y="83"/>
                  </a:lnTo>
                  <a:lnTo>
                    <a:pt x="76" y="121"/>
                  </a:lnTo>
                  <a:lnTo>
                    <a:pt x="114" y="120"/>
                  </a:lnTo>
                  <a:lnTo>
                    <a:pt x="114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3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4374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1"/>
                </a:cxn>
                <a:cxn ang="0">
                  <a:pos x="114" y="121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1"/>
                  </a:lnTo>
                  <a:lnTo>
                    <a:pt x="114" y="121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4669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20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20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4072" y="3331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9" y="119"/>
                </a:cxn>
                <a:cxn ang="0">
                  <a:pos x="199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1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7" y="82"/>
                </a:cxn>
                <a:cxn ang="0">
                  <a:pos x="77" y="119"/>
                </a:cxn>
                <a:cxn ang="0">
                  <a:pos x="114" y="118"/>
                </a:cxn>
                <a:cxn ang="0">
                  <a:pos x="115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9" y="119"/>
                  </a:lnTo>
                  <a:lnTo>
                    <a:pt x="199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1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7" y="82"/>
                  </a:lnTo>
                  <a:lnTo>
                    <a:pt x="77" y="119"/>
                  </a:lnTo>
                  <a:lnTo>
                    <a:pt x="114" y="118"/>
                  </a:lnTo>
                  <a:lnTo>
                    <a:pt x="115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3474" y="3330"/>
              <a:ext cx="267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7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3773" y="3330"/>
              <a:ext cx="267" cy="149"/>
            </a:xfrm>
            <a:custGeom>
              <a:avLst/>
              <a:gdLst/>
              <a:ahLst/>
              <a:cxnLst>
                <a:cxn ang="0">
                  <a:pos x="159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3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1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9" y="149"/>
                </a:cxn>
              </a:cxnLst>
              <a:rect l="0" t="0" r="r" b="b"/>
              <a:pathLst>
                <a:path w="267" h="149">
                  <a:moveTo>
                    <a:pt x="159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3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1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9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3174" y="3330"/>
              <a:ext cx="266" cy="149"/>
            </a:xfrm>
            <a:custGeom>
              <a:avLst/>
              <a:gdLst/>
              <a:ahLst/>
              <a:cxnLst>
                <a:cxn ang="0">
                  <a:pos x="155" y="149"/>
                </a:cxn>
                <a:cxn ang="0">
                  <a:pos x="155" y="118"/>
                </a:cxn>
                <a:cxn ang="0">
                  <a:pos x="195" y="118"/>
                </a:cxn>
                <a:cxn ang="0">
                  <a:pos x="195" y="81"/>
                </a:cxn>
                <a:cxn ang="0">
                  <a:pos x="231" y="81"/>
                </a:cxn>
                <a:cxn ang="0">
                  <a:pos x="231" y="43"/>
                </a:cxn>
                <a:cxn ang="0">
                  <a:pos x="266" y="43"/>
                </a:cxn>
                <a:cxn ang="0">
                  <a:pos x="266" y="1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39" y="42"/>
                </a:cxn>
                <a:cxn ang="0">
                  <a:pos x="39" y="81"/>
                </a:cxn>
                <a:cxn ang="0">
                  <a:pos x="75" y="81"/>
                </a:cxn>
                <a:cxn ang="0">
                  <a:pos x="75" y="120"/>
                </a:cxn>
                <a:cxn ang="0">
                  <a:pos x="114" y="119"/>
                </a:cxn>
                <a:cxn ang="0">
                  <a:pos x="114" y="147"/>
                </a:cxn>
                <a:cxn ang="0">
                  <a:pos x="155" y="149"/>
                </a:cxn>
              </a:cxnLst>
              <a:rect l="0" t="0" r="r" b="b"/>
              <a:pathLst>
                <a:path w="266" h="149">
                  <a:moveTo>
                    <a:pt x="155" y="149"/>
                  </a:moveTo>
                  <a:lnTo>
                    <a:pt x="155" y="118"/>
                  </a:lnTo>
                  <a:lnTo>
                    <a:pt x="195" y="118"/>
                  </a:lnTo>
                  <a:lnTo>
                    <a:pt x="195" y="81"/>
                  </a:lnTo>
                  <a:lnTo>
                    <a:pt x="231" y="81"/>
                  </a:lnTo>
                  <a:lnTo>
                    <a:pt x="231" y="43"/>
                  </a:lnTo>
                  <a:lnTo>
                    <a:pt x="266" y="43"/>
                  </a:lnTo>
                  <a:lnTo>
                    <a:pt x="266" y="1"/>
                  </a:lnTo>
                  <a:lnTo>
                    <a:pt x="0" y="0"/>
                  </a:lnTo>
                  <a:lnTo>
                    <a:pt x="0" y="42"/>
                  </a:lnTo>
                  <a:lnTo>
                    <a:pt x="39" y="42"/>
                  </a:lnTo>
                  <a:lnTo>
                    <a:pt x="39" y="81"/>
                  </a:lnTo>
                  <a:lnTo>
                    <a:pt x="75" y="81"/>
                  </a:lnTo>
                  <a:lnTo>
                    <a:pt x="75" y="120"/>
                  </a:lnTo>
                  <a:lnTo>
                    <a:pt x="114" y="119"/>
                  </a:lnTo>
                  <a:lnTo>
                    <a:pt x="114" y="147"/>
                  </a:lnTo>
                  <a:lnTo>
                    <a:pt x="155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255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4"/>
                </a:cxn>
                <a:cxn ang="0">
                  <a:pos x="268" y="44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4"/>
                  </a:lnTo>
                  <a:lnTo>
                    <a:pt x="268" y="44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2858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6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6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3"/>
            <p:cNvSpPr>
              <a:spLocks/>
            </p:cNvSpPr>
            <p:nvPr/>
          </p:nvSpPr>
          <p:spPr bwMode="auto">
            <a:xfrm>
              <a:off x="2260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1651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1958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1" y="45"/>
                </a:cxn>
                <a:cxn ang="0">
                  <a:pos x="39" y="45"/>
                </a:cxn>
                <a:cxn ang="0">
                  <a:pos x="39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19"/>
                </a:cxn>
                <a:cxn ang="0">
                  <a:pos x="113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1" y="45"/>
                  </a:lnTo>
                  <a:lnTo>
                    <a:pt x="39" y="45"/>
                  </a:lnTo>
                  <a:lnTo>
                    <a:pt x="39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19"/>
                  </a:lnTo>
                  <a:lnTo>
                    <a:pt x="113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1353" y="3331"/>
              <a:ext cx="269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3" y="82"/>
                </a:cxn>
                <a:cxn ang="0">
                  <a:pos x="233" y="44"/>
                </a:cxn>
                <a:cxn ang="0">
                  <a:pos x="269" y="45"/>
                </a:cxn>
                <a:cxn ang="0">
                  <a:pos x="2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1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7" y="120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9" h="149">
                  <a:moveTo>
                    <a:pt x="158" y="149"/>
                  </a:moveTo>
                  <a:lnTo>
                    <a:pt x="158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3" y="82"/>
                  </a:lnTo>
                  <a:lnTo>
                    <a:pt x="233" y="44"/>
                  </a:lnTo>
                  <a:lnTo>
                    <a:pt x="269" y="45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1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7" y="120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741" y="3330"/>
              <a:ext cx="267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20"/>
                </a:cxn>
                <a:cxn ang="0">
                  <a:pos x="197" y="120"/>
                </a:cxn>
                <a:cxn ang="0">
                  <a:pos x="196" y="83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5"/>
                </a:cxn>
                <a:cxn ang="0">
                  <a:pos x="38" y="45"/>
                </a:cxn>
                <a:cxn ang="0">
                  <a:pos x="38" y="83"/>
                </a:cxn>
                <a:cxn ang="0">
                  <a:pos x="75" y="83"/>
                </a:cxn>
                <a:cxn ang="0">
                  <a:pos x="75" y="120"/>
                </a:cxn>
                <a:cxn ang="0">
                  <a:pos x="113" y="120"/>
                </a:cxn>
                <a:cxn ang="0">
                  <a:pos x="113" y="150"/>
                </a:cxn>
                <a:cxn ang="0">
                  <a:pos x="157" y="150"/>
                </a:cxn>
              </a:cxnLst>
              <a:rect l="0" t="0" r="r" b="b"/>
              <a:pathLst>
                <a:path w="267" h="150">
                  <a:moveTo>
                    <a:pt x="157" y="150"/>
                  </a:moveTo>
                  <a:lnTo>
                    <a:pt x="157" y="120"/>
                  </a:lnTo>
                  <a:lnTo>
                    <a:pt x="197" y="120"/>
                  </a:lnTo>
                  <a:lnTo>
                    <a:pt x="196" y="83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5"/>
                  </a:lnTo>
                  <a:lnTo>
                    <a:pt x="38" y="45"/>
                  </a:lnTo>
                  <a:lnTo>
                    <a:pt x="38" y="83"/>
                  </a:lnTo>
                  <a:lnTo>
                    <a:pt x="75" y="83"/>
                  </a:lnTo>
                  <a:lnTo>
                    <a:pt x="75" y="120"/>
                  </a:lnTo>
                  <a:lnTo>
                    <a:pt x="113" y="120"/>
                  </a:lnTo>
                  <a:lnTo>
                    <a:pt x="113" y="150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1045" y="3331"/>
              <a:ext cx="268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7" y="150"/>
                </a:cxn>
              </a:cxnLst>
              <a:rect l="0" t="0" r="r" b="b"/>
              <a:pathLst>
                <a:path w="268" h="150">
                  <a:moveTo>
                    <a:pt x="157" y="150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43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128" y="3331"/>
              <a:ext cx="267" cy="149"/>
            </a:xfrm>
            <a:custGeom>
              <a:avLst/>
              <a:gdLst/>
              <a:ahLst/>
              <a:cxnLst>
                <a:cxn ang="0">
                  <a:pos x="157" y="149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1" y="44"/>
                </a:cxn>
                <a:cxn ang="0">
                  <a:pos x="267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8"/>
                </a:cxn>
                <a:cxn ang="0">
                  <a:pos x="113" y="117"/>
                </a:cxn>
                <a:cxn ang="0">
                  <a:pos x="113" y="149"/>
                </a:cxn>
                <a:cxn ang="0">
                  <a:pos x="157" y="149"/>
                </a:cxn>
              </a:cxnLst>
              <a:rect l="0" t="0" r="r" b="b"/>
              <a:pathLst>
                <a:path w="267" h="149">
                  <a:moveTo>
                    <a:pt x="157" y="149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1" y="44"/>
                  </a:lnTo>
                  <a:lnTo>
                    <a:pt x="267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8"/>
                  </a:lnTo>
                  <a:lnTo>
                    <a:pt x="113" y="117"/>
                  </a:lnTo>
                  <a:lnTo>
                    <a:pt x="113" y="149"/>
                  </a:lnTo>
                  <a:lnTo>
                    <a:pt x="157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1232" y="3486"/>
              <a:ext cx="528" cy="446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6"/>
                </a:cxn>
                <a:cxn ang="0">
                  <a:pos x="109" y="116"/>
                </a:cxn>
                <a:cxn ang="0">
                  <a:pos x="108" y="166"/>
                </a:cxn>
                <a:cxn ang="0">
                  <a:pos x="50" y="166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09" y="358"/>
                </a:cxn>
                <a:cxn ang="0">
                  <a:pos x="176" y="356"/>
                </a:cxn>
                <a:cxn ang="0">
                  <a:pos x="176" y="401"/>
                </a:cxn>
                <a:cxn ang="0">
                  <a:pos x="237" y="401"/>
                </a:cxn>
                <a:cxn ang="0">
                  <a:pos x="237" y="446"/>
                </a:cxn>
                <a:cxn ang="0">
                  <a:pos x="304" y="446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4"/>
                </a:cxn>
                <a:cxn ang="0">
                  <a:pos x="416" y="164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6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6"/>
                  </a:lnTo>
                  <a:lnTo>
                    <a:pt x="109" y="116"/>
                  </a:lnTo>
                  <a:lnTo>
                    <a:pt x="108" y="166"/>
                  </a:lnTo>
                  <a:lnTo>
                    <a:pt x="50" y="166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09" y="358"/>
                  </a:lnTo>
                  <a:lnTo>
                    <a:pt x="176" y="356"/>
                  </a:lnTo>
                  <a:lnTo>
                    <a:pt x="176" y="401"/>
                  </a:lnTo>
                  <a:lnTo>
                    <a:pt x="237" y="401"/>
                  </a:lnTo>
                  <a:lnTo>
                    <a:pt x="237" y="446"/>
                  </a:lnTo>
                  <a:lnTo>
                    <a:pt x="304" y="446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4"/>
                  </a:lnTo>
                  <a:lnTo>
                    <a:pt x="416" y="164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1402" y="3659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1444" y="3700"/>
              <a:ext cx="98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2135" y="3487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4"/>
                </a:cxn>
                <a:cxn ang="0">
                  <a:pos x="167" y="54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6"/>
                </a:cxn>
                <a:cxn ang="0">
                  <a:pos x="51" y="166"/>
                </a:cxn>
                <a:cxn ang="0">
                  <a:pos x="53" y="209"/>
                </a:cxn>
                <a:cxn ang="0">
                  <a:pos x="0" y="209"/>
                </a:cxn>
                <a:cxn ang="0">
                  <a:pos x="0" y="265"/>
                </a:cxn>
                <a:cxn ang="0">
                  <a:pos x="56" y="265"/>
                </a:cxn>
                <a:cxn ang="0">
                  <a:pos x="56" y="310"/>
                </a:cxn>
                <a:cxn ang="0">
                  <a:pos x="110" y="310"/>
                </a:cxn>
                <a:cxn ang="0">
                  <a:pos x="110" y="357"/>
                </a:cxn>
                <a:cxn ang="0">
                  <a:pos x="177" y="355"/>
                </a:cxn>
                <a:cxn ang="0">
                  <a:pos x="177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5" y="445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50"/>
                </a:cxn>
                <a:cxn ang="0">
                  <a:pos x="416" y="350"/>
                </a:cxn>
                <a:cxn ang="0">
                  <a:pos x="416" y="305"/>
                </a:cxn>
                <a:cxn ang="0">
                  <a:pos x="470" y="305"/>
                </a:cxn>
                <a:cxn ang="0">
                  <a:pos x="470" y="265"/>
                </a:cxn>
                <a:cxn ang="0">
                  <a:pos x="528" y="265"/>
                </a:cxn>
                <a:cxn ang="0">
                  <a:pos x="528" y="211"/>
                </a:cxn>
                <a:cxn ang="0">
                  <a:pos x="466" y="211"/>
                </a:cxn>
                <a:cxn ang="0">
                  <a:pos x="466" y="163"/>
                </a:cxn>
                <a:cxn ang="0">
                  <a:pos x="417" y="163"/>
                </a:cxn>
                <a:cxn ang="0">
                  <a:pos x="417" y="111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4" y="0"/>
                  </a:lnTo>
                  <a:lnTo>
                    <a:pt x="234" y="54"/>
                  </a:lnTo>
                  <a:lnTo>
                    <a:pt x="167" y="54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6"/>
                  </a:lnTo>
                  <a:lnTo>
                    <a:pt x="51" y="166"/>
                  </a:lnTo>
                  <a:lnTo>
                    <a:pt x="53" y="209"/>
                  </a:lnTo>
                  <a:lnTo>
                    <a:pt x="0" y="209"/>
                  </a:lnTo>
                  <a:lnTo>
                    <a:pt x="0" y="265"/>
                  </a:lnTo>
                  <a:lnTo>
                    <a:pt x="56" y="265"/>
                  </a:lnTo>
                  <a:lnTo>
                    <a:pt x="56" y="310"/>
                  </a:lnTo>
                  <a:lnTo>
                    <a:pt x="110" y="310"/>
                  </a:lnTo>
                  <a:lnTo>
                    <a:pt x="110" y="357"/>
                  </a:lnTo>
                  <a:lnTo>
                    <a:pt x="177" y="355"/>
                  </a:lnTo>
                  <a:lnTo>
                    <a:pt x="177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5" y="445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50"/>
                  </a:lnTo>
                  <a:lnTo>
                    <a:pt x="416" y="350"/>
                  </a:lnTo>
                  <a:lnTo>
                    <a:pt x="416" y="305"/>
                  </a:lnTo>
                  <a:lnTo>
                    <a:pt x="470" y="305"/>
                  </a:lnTo>
                  <a:lnTo>
                    <a:pt x="470" y="265"/>
                  </a:lnTo>
                  <a:lnTo>
                    <a:pt x="528" y="265"/>
                  </a:lnTo>
                  <a:lnTo>
                    <a:pt x="528" y="211"/>
                  </a:lnTo>
                  <a:lnTo>
                    <a:pt x="466" y="211"/>
                  </a:lnTo>
                  <a:lnTo>
                    <a:pt x="466" y="163"/>
                  </a:lnTo>
                  <a:lnTo>
                    <a:pt x="417" y="163"/>
                  </a:lnTo>
                  <a:lnTo>
                    <a:pt x="417" y="111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Rectangle 55"/>
            <p:cNvSpPr>
              <a:spLocks noChangeArrowheads="1"/>
            </p:cNvSpPr>
            <p:nvPr/>
          </p:nvSpPr>
          <p:spPr bwMode="auto">
            <a:xfrm>
              <a:off x="2303" y="3656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Rectangle 56"/>
            <p:cNvSpPr>
              <a:spLocks noChangeArrowheads="1"/>
            </p:cNvSpPr>
            <p:nvPr/>
          </p:nvSpPr>
          <p:spPr bwMode="auto">
            <a:xfrm>
              <a:off x="2346" y="3696"/>
              <a:ext cx="98" cy="44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3049" y="3488"/>
              <a:ext cx="526" cy="445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6" y="355"/>
                </a:cxn>
                <a:cxn ang="0">
                  <a:pos x="176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2" y="445"/>
                </a:cxn>
                <a:cxn ang="0">
                  <a:pos x="302" y="399"/>
                </a:cxn>
                <a:cxn ang="0">
                  <a:pos x="358" y="399"/>
                </a:cxn>
                <a:cxn ang="0">
                  <a:pos x="358" y="350"/>
                </a:cxn>
                <a:cxn ang="0">
                  <a:pos x="413" y="350"/>
                </a:cxn>
                <a:cxn ang="0">
                  <a:pos x="413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6" y="266"/>
                </a:cxn>
                <a:cxn ang="0">
                  <a:pos x="526" y="211"/>
                </a:cxn>
                <a:cxn ang="0">
                  <a:pos x="463" y="211"/>
                </a:cxn>
                <a:cxn ang="0">
                  <a:pos x="463" y="165"/>
                </a:cxn>
                <a:cxn ang="0">
                  <a:pos x="414" y="165"/>
                </a:cxn>
                <a:cxn ang="0">
                  <a:pos x="414" y="111"/>
                </a:cxn>
                <a:cxn ang="0">
                  <a:pos x="365" y="113"/>
                </a:cxn>
                <a:cxn ang="0">
                  <a:pos x="365" y="55"/>
                </a:cxn>
                <a:cxn ang="0">
                  <a:pos x="296" y="53"/>
                </a:cxn>
                <a:cxn ang="0">
                  <a:pos x="297" y="0"/>
                </a:cxn>
              </a:cxnLst>
              <a:rect l="0" t="0" r="r" b="b"/>
              <a:pathLst>
                <a:path w="526" h="445">
                  <a:moveTo>
                    <a:pt x="297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6" y="355"/>
                  </a:lnTo>
                  <a:lnTo>
                    <a:pt x="176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2" y="445"/>
                  </a:lnTo>
                  <a:lnTo>
                    <a:pt x="302" y="399"/>
                  </a:lnTo>
                  <a:lnTo>
                    <a:pt x="358" y="399"/>
                  </a:lnTo>
                  <a:lnTo>
                    <a:pt x="358" y="350"/>
                  </a:lnTo>
                  <a:lnTo>
                    <a:pt x="413" y="350"/>
                  </a:lnTo>
                  <a:lnTo>
                    <a:pt x="413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6" y="266"/>
                  </a:lnTo>
                  <a:lnTo>
                    <a:pt x="526" y="211"/>
                  </a:lnTo>
                  <a:lnTo>
                    <a:pt x="463" y="211"/>
                  </a:lnTo>
                  <a:lnTo>
                    <a:pt x="463" y="165"/>
                  </a:lnTo>
                  <a:lnTo>
                    <a:pt x="414" y="165"/>
                  </a:lnTo>
                  <a:lnTo>
                    <a:pt x="414" y="111"/>
                  </a:lnTo>
                  <a:lnTo>
                    <a:pt x="365" y="113"/>
                  </a:lnTo>
                  <a:lnTo>
                    <a:pt x="365" y="55"/>
                  </a:lnTo>
                  <a:lnTo>
                    <a:pt x="296" y="53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Rectangle 58"/>
            <p:cNvSpPr>
              <a:spLocks noChangeArrowheads="1"/>
            </p:cNvSpPr>
            <p:nvPr/>
          </p:nvSpPr>
          <p:spPr bwMode="auto">
            <a:xfrm>
              <a:off x="3219" y="3661"/>
              <a:ext cx="184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Rectangle 59"/>
            <p:cNvSpPr>
              <a:spLocks noChangeArrowheads="1"/>
            </p:cNvSpPr>
            <p:nvPr/>
          </p:nvSpPr>
          <p:spPr bwMode="auto">
            <a:xfrm>
              <a:off x="3261" y="3702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3957" y="3488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7" y="356"/>
                </a:cxn>
                <a:cxn ang="0">
                  <a:pos x="177" y="401"/>
                </a:cxn>
                <a:cxn ang="0">
                  <a:pos x="238" y="401"/>
                </a:cxn>
                <a:cxn ang="0">
                  <a:pos x="238" y="445"/>
                </a:cxn>
                <a:cxn ang="0">
                  <a:pos x="304" y="445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5"/>
                </a:cxn>
                <a:cxn ang="0">
                  <a:pos x="416" y="165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7" y="356"/>
                  </a:lnTo>
                  <a:lnTo>
                    <a:pt x="177" y="401"/>
                  </a:lnTo>
                  <a:lnTo>
                    <a:pt x="238" y="401"/>
                  </a:lnTo>
                  <a:lnTo>
                    <a:pt x="238" y="445"/>
                  </a:lnTo>
                  <a:lnTo>
                    <a:pt x="304" y="445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5"/>
                  </a:lnTo>
                  <a:lnTo>
                    <a:pt x="416" y="165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Rectangle 61"/>
            <p:cNvSpPr>
              <a:spLocks noChangeArrowheads="1"/>
            </p:cNvSpPr>
            <p:nvPr/>
          </p:nvSpPr>
          <p:spPr bwMode="auto">
            <a:xfrm>
              <a:off x="4127" y="3661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Rectangle 62"/>
            <p:cNvSpPr>
              <a:spLocks noChangeArrowheads="1"/>
            </p:cNvSpPr>
            <p:nvPr/>
          </p:nvSpPr>
          <p:spPr bwMode="auto">
            <a:xfrm>
              <a:off x="4169" y="3702"/>
              <a:ext cx="99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63"/>
            <p:cNvSpPr>
              <a:spLocks/>
            </p:cNvSpPr>
            <p:nvPr/>
          </p:nvSpPr>
          <p:spPr bwMode="auto">
            <a:xfrm>
              <a:off x="4832" y="3493"/>
              <a:ext cx="528" cy="444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8" y="53"/>
                </a:cxn>
                <a:cxn ang="0">
                  <a:pos x="168" y="115"/>
                </a:cxn>
                <a:cxn ang="0">
                  <a:pos x="111" y="115"/>
                </a:cxn>
                <a:cxn ang="0">
                  <a:pos x="110" y="165"/>
                </a:cxn>
                <a:cxn ang="0">
                  <a:pos x="51" y="165"/>
                </a:cxn>
                <a:cxn ang="0">
                  <a:pos x="54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7" y="266"/>
                </a:cxn>
                <a:cxn ang="0">
                  <a:pos x="57" y="311"/>
                </a:cxn>
                <a:cxn ang="0">
                  <a:pos x="111" y="311"/>
                </a:cxn>
                <a:cxn ang="0">
                  <a:pos x="111" y="358"/>
                </a:cxn>
                <a:cxn ang="0">
                  <a:pos x="177" y="354"/>
                </a:cxn>
                <a:cxn ang="0">
                  <a:pos x="177" y="399"/>
                </a:cxn>
                <a:cxn ang="0">
                  <a:pos x="238" y="399"/>
                </a:cxn>
                <a:cxn ang="0">
                  <a:pos x="238" y="444"/>
                </a:cxn>
                <a:cxn ang="0">
                  <a:pos x="304" y="444"/>
                </a:cxn>
                <a:cxn ang="0">
                  <a:pos x="304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6" y="349"/>
                </a:cxn>
                <a:cxn ang="0">
                  <a:pos x="416" y="305"/>
                </a:cxn>
                <a:cxn ang="0">
                  <a:pos x="471" y="305"/>
                </a:cxn>
                <a:cxn ang="0">
                  <a:pos x="471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7" y="210"/>
                </a:cxn>
                <a:cxn ang="0">
                  <a:pos x="467" y="164"/>
                </a:cxn>
                <a:cxn ang="0">
                  <a:pos x="416" y="164"/>
                </a:cxn>
                <a:cxn ang="0">
                  <a:pos x="416" y="110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300" y="0"/>
                </a:cxn>
              </a:cxnLst>
              <a:rect l="0" t="0" r="r" b="b"/>
              <a:pathLst>
                <a:path w="528" h="444">
                  <a:moveTo>
                    <a:pt x="300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8" y="53"/>
                  </a:lnTo>
                  <a:lnTo>
                    <a:pt x="168" y="115"/>
                  </a:lnTo>
                  <a:lnTo>
                    <a:pt x="111" y="115"/>
                  </a:lnTo>
                  <a:lnTo>
                    <a:pt x="110" y="165"/>
                  </a:lnTo>
                  <a:lnTo>
                    <a:pt x="51" y="165"/>
                  </a:lnTo>
                  <a:lnTo>
                    <a:pt x="54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7" y="266"/>
                  </a:lnTo>
                  <a:lnTo>
                    <a:pt x="57" y="311"/>
                  </a:lnTo>
                  <a:lnTo>
                    <a:pt x="111" y="311"/>
                  </a:lnTo>
                  <a:lnTo>
                    <a:pt x="111" y="358"/>
                  </a:lnTo>
                  <a:lnTo>
                    <a:pt x="177" y="354"/>
                  </a:lnTo>
                  <a:lnTo>
                    <a:pt x="177" y="399"/>
                  </a:lnTo>
                  <a:lnTo>
                    <a:pt x="238" y="399"/>
                  </a:lnTo>
                  <a:lnTo>
                    <a:pt x="238" y="444"/>
                  </a:lnTo>
                  <a:lnTo>
                    <a:pt x="304" y="444"/>
                  </a:lnTo>
                  <a:lnTo>
                    <a:pt x="304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6" y="349"/>
                  </a:lnTo>
                  <a:lnTo>
                    <a:pt x="416" y="305"/>
                  </a:lnTo>
                  <a:lnTo>
                    <a:pt x="471" y="305"/>
                  </a:lnTo>
                  <a:lnTo>
                    <a:pt x="471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7" y="210"/>
                  </a:lnTo>
                  <a:lnTo>
                    <a:pt x="467" y="164"/>
                  </a:lnTo>
                  <a:lnTo>
                    <a:pt x="416" y="164"/>
                  </a:lnTo>
                  <a:lnTo>
                    <a:pt x="416" y="110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Rectangle 64"/>
            <p:cNvSpPr>
              <a:spLocks noChangeArrowheads="1"/>
            </p:cNvSpPr>
            <p:nvPr/>
          </p:nvSpPr>
          <p:spPr bwMode="auto">
            <a:xfrm>
              <a:off x="5003" y="3666"/>
              <a:ext cx="185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Rectangle 65"/>
            <p:cNvSpPr>
              <a:spLocks noChangeArrowheads="1"/>
            </p:cNvSpPr>
            <p:nvPr/>
          </p:nvSpPr>
          <p:spPr bwMode="auto">
            <a:xfrm>
              <a:off x="5046" y="3706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78" name="Text Box 66"/>
          <p:cNvSpPr txBox="1">
            <a:spLocks noChangeArrowheads="1"/>
          </p:cNvSpPr>
          <p:nvPr/>
        </p:nvSpPr>
        <p:spPr bwMode="auto">
          <a:xfrm>
            <a:off x="1295400" y="6248400"/>
            <a:ext cx="6629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Use your field book to guide your search and record your answers.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79" name="Text Box 67" descr="Courtesy The National Archives"/>
          <p:cNvSpPr txBox="1">
            <a:spLocks noChangeArrowheads="1"/>
          </p:cNvSpPr>
          <p:nvPr/>
        </p:nvSpPr>
        <p:spPr bwMode="auto">
          <a:xfrm>
            <a:off x="609600" y="4906963"/>
            <a:ext cx="3581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Papyrus" pitchFamily="66" charset="0"/>
              </a:rPr>
              <a:t>Photograph courtesy The Library of  Congress</a:t>
            </a:r>
          </a:p>
        </p:txBody>
      </p:sp>
      <p:sp>
        <p:nvSpPr>
          <p:cNvPr id="13380" name="Text Box 68"/>
          <p:cNvSpPr txBox="1">
            <a:spLocks noChangeArrowheads="1"/>
          </p:cNvSpPr>
          <p:nvPr/>
        </p:nvSpPr>
        <p:spPr bwMode="auto">
          <a:xfrm>
            <a:off x="762000" y="533400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Papyrus" pitchFamily="66" charset="0"/>
              </a:rPr>
              <a:t>Greetings, Historian!  </a:t>
            </a:r>
          </a:p>
          <a:p>
            <a:pPr algn="ctr"/>
            <a:r>
              <a:rPr lang="en-US">
                <a:latin typeface="Papyrus" pitchFamily="66" charset="0"/>
              </a:rPr>
              <a:t>Check out the </a:t>
            </a:r>
            <a:r>
              <a:rPr lang="en-US">
                <a:latin typeface="Papyrus" pitchFamily="66" charset="0"/>
                <a:hlinkClick r:id="rId3"/>
              </a:rPr>
              <a:t>Nez Perce National Historical Park </a:t>
            </a:r>
            <a:r>
              <a:rPr lang="en-US">
                <a:latin typeface="Papyrus" pitchFamily="66" charset="0"/>
              </a:rPr>
              <a:t>to discover  ways the Nez Perce used the natural resources around them.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229600" cy="1139825"/>
          </a:xfrm>
        </p:spPr>
        <p:txBody>
          <a:bodyPr/>
          <a:lstStyle/>
          <a:p>
            <a:r>
              <a:rPr lang="en-US" sz="4000"/>
              <a:t>The Inuit of Alaska and Northwest Canada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1910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>
                <a:latin typeface="Papyrus" pitchFamily="66" charset="0"/>
              </a:rPr>
              <a:t>Inuit:</a:t>
            </a:r>
          </a:p>
          <a:p>
            <a:pPr>
              <a:lnSpc>
                <a:spcPct val="80000"/>
              </a:lnSpc>
            </a:pPr>
            <a:r>
              <a:rPr lang="en-US" sz="2400" b="1">
                <a:latin typeface="Papyrus" pitchFamily="66" charset="0"/>
              </a:rPr>
              <a:t>Lived</a:t>
            </a:r>
            <a:r>
              <a:rPr lang="en-US" sz="2000">
                <a:latin typeface="Papyrus" pitchFamily="66" charset="0"/>
              </a:rPr>
              <a:t> in the extreme arctic climate of Northwest Canada</a:t>
            </a:r>
          </a:p>
          <a:p>
            <a:pPr>
              <a:lnSpc>
                <a:spcPct val="80000"/>
              </a:lnSpc>
            </a:pPr>
            <a:endParaRPr lang="en-US" sz="800">
              <a:latin typeface="Papyru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latin typeface="Papyrus" pitchFamily="66" charset="0"/>
              </a:rPr>
              <a:t>Traveled and fished</a:t>
            </a:r>
            <a:r>
              <a:rPr lang="en-US" sz="2000">
                <a:latin typeface="Papyrus" pitchFamily="66" charset="0"/>
              </a:rPr>
              <a:t> along the ocean and seashore every season.</a:t>
            </a:r>
          </a:p>
          <a:p>
            <a:pPr>
              <a:lnSpc>
                <a:spcPct val="80000"/>
              </a:lnSpc>
            </a:pPr>
            <a:endParaRPr lang="en-US" sz="900">
              <a:latin typeface="Papyru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latin typeface="Papyrus" pitchFamily="66" charset="0"/>
                <a:hlinkClick r:id="rId2"/>
              </a:rPr>
              <a:t>  </a:t>
            </a:r>
            <a:r>
              <a:rPr lang="en-US" sz="2400" b="1">
                <a:latin typeface="Papyrus" pitchFamily="66" charset="0"/>
                <a:hlinkClick r:id="rId2"/>
              </a:rPr>
              <a:t>Built</a:t>
            </a:r>
            <a:r>
              <a:rPr lang="en-US" sz="2000" b="1">
                <a:latin typeface="Papyrus" pitchFamily="66" charset="0"/>
                <a:hlinkClick r:id="rId2"/>
              </a:rPr>
              <a:t> </a:t>
            </a:r>
            <a:r>
              <a:rPr lang="en-US" sz="2000">
                <a:latin typeface="Papyrus" pitchFamily="66" charset="0"/>
                <a:hlinkClick r:id="rId2"/>
              </a:rPr>
              <a:t>“igloo” homes </a:t>
            </a:r>
            <a:r>
              <a:rPr lang="en-US" sz="2000">
                <a:latin typeface="Papyrus" pitchFamily="66" charset="0"/>
              </a:rPr>
              <a:t>out of ice and snow</a:t>
            </a:r>
          </a:p>
          <a:p>
            <a:pPr>
              <a:lnSpc>
                <a:spcPct val="80000"/>
              </a:lnSpc>
            </a:pPr>
            <a:endParaRPr lang="en-US" sz="900">
              <a:latin typeface="Papyru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latin typeface="Papyrus" pitchFamily="66" charset="0"/>
                <a:hlinkClick r:id="rId3"/>
              </a:rPr>
              <a:t>Wore</a:t>
            </a:r>
            <a:r>
              <a:rPr lang="en-US" sz="2000" b="1">
                <a:latin typeface="Papyrus" pitchFamily="66" charset="0"/>
                <a:hlinkClick r:id="rId3"/>
              </a:rPr>
              <a:t> </a:t>
            </a:r>
            <a:r>
              <a:rPr lang="en-US" sz="2000">
                <a:latin typeface="Papyrus" pitchFamily="66" charset="0"/>
                <a:hlinkClick r:id="rId3"/>
              </a:rPr>
              <a:t>thick clothing </a:t>
            </a:r>
            <a:r>
              <a:rPr lang="en-US" sz="2000">
                <a:latin typeface="Papyrus" pitchFamily="66" charset="0"/>
              </a:rPr>
              <a:t>made from caribou (reindeer) and seal hides</a:t>
            </a:r>
            <a:endParaRPr lang="en-US" sz="2000" b="1">
              <a:latin typeface="Papyru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Papyrus" pitchFamily="66" charset="0"/>
            </a:endParaRPr>
          </a:p>
          <a:p>
            <a:pPr algn="ctr">
              <a:buFont typeface="Wingdings" pitchFamily="2" charset="2"/>
              <a:buNone/>
            </a:pPr>
            <a:endParaRPr lang="en-US" b="1">
              <a:latin typeface="Papyrus" pitchFamily="66" charset="0"/>
            </a:endParaRPr>
          </a:p>
        </p:txBody>
      </p:sp>
      <p:grpSp>
        <p:nvGrpSpPr>
          <p:cNvPr id="15367" name="Group 7"/>
          <p:cNvGrpSpPr>
            <a:grpSpLocks noChangeAspect="1"/>
          </p:cNvGrpSpPr>
          <p:nvPr/>
        </p:nvGrpSpPr>
        <p:grpSpPr bwMode="auto">
          <a:xfrm>
            <a:off x="76200" y="5181600"/>
            <a:ext cx="8991600" cy="1690688"/>
            <a:chOff x="96" y="3264"/>
            <a:chExt cx="5472" cy="913"/>
          </a:xfrm>
        </p:grpSpPr>
        <p:sp>
          <p:nvSpPr>
            <p:cNvPr id="15368" name="AutoShape 8"/>
            <p:cNvSpPr>
              <a:spLocks noChangeAspect="1" noChangeArrowheads="1" noTextEdit="1"/>
            </p:cNvSpPr>
            <p:nvPr/>
          </p:nvSpPr>
          <p:spPr bwMode="auto">
            <a:xfrm>
              <a:off x="96" y="3264"/>
              <a:ext cx="547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97" y="3264"/>
              <a:ext cx="5471" cy="913"/>
            </a:xfrm>
            <a:prstGeom prst="rect">
              <a:avLst/>
            </a:prstGeom>
            <a:solidFill>
              <a:srgbClr val="007FF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96" y="3303"/>
              <a:ext cx="5472" cy="835"/>
            </a:xfrm>
            <a:prstGeom prst="rect">
              <a:avLst/>
            </a:prstGeom>
            <a:solidFill>
              <a:srgbClr val="EDC9AD">
                <a:alpha val="3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308" y="3492"/>
              <a:ext cx="528" cy="444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7" y="53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5"/>
                </a:cxn>
                <a:cxn ang="0">
                  <a:pos x="51" y="165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10" y="311"/>
                </a:cxn>
                <a:cxn ang="0">
                  <a:pos x="110" y="358"/>
                </a:cxn>
                <a:cxn ang="0">
                  <a:pos x="177" y="355"/>
                </a:cxn>
                <a:cxn ang="0">
                  <a:pos x="177" y="399"/>
                </a:cxn>
                <a:cxn ang="0">
                  <a:pos x="237" y="399"/>
                </a:cxn>
                <a:cxn ang="0">
                  <a:pos x="237" y="444"/>
                </a:cxn>
                <a:cxn ang="0">
                  <a:pos x="305" y="444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7" y="349"/>
                </a:cxn>
                <a:cxn ang="0">
                  <a:pos x="417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6" y="210"/>
                </a:cxn>
                <a:cxn ang="0">
                  <a:pos x="466" y="164"/>
                </a:cxn>
                <a:cxn ang="0">
                  <a:pos x="417" y="164"/>
                </a:cxn>
                <a:cxn ang="0">
                  <a:pos x="417" y="110"/>
                </a:cxn>
                <a:cxn ang="0">
                  <a:pos x="367" y="112"/>
                </a:cxn>
                <a:cxn ang="0">
                  <a:pos x="367" y="54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4">
                  <a:moveTo>
                    <a:pt x="299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7" y="53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5"/>
                  </a:lnTo>
                  <a:lnTo>
                    <a:pt x="51" y="165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10" y="311"/>
                  </a:lnTo>
                  <a:lnTo>
                    <a:pt x="110" y="358"/>
                  </a:lnTo>
                  <a:lnTo>
                    <a:pt x="177" y="355"/>
                  </a:lnTo>
                  <a:lnTo>
                    <a:pt x="177" y="399"/>
                  </a:lnTo>
                  <a:lnTo>
                    <a:pt x="237" y="399"/>
                  </a:lnTo>
                  <a:lnTo>
                    <a:pt x="237" y="444"/>
                  </a:lnTo>
                  <a:lnTo>
                    <a:pt x="305" y="444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7" y="349"/>
                  </a:lnTo>
                  <a:lnTo>
                    <a:pt x="417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6" y="210"/>
                  </a:lnTo>
                  <a:lnTo>
                    <a:pt x="466" y="164"/>
                  </a:lnTo>
                  <a:lnTo>
                    <a:pt x="417" y="164"/>
                  </a:lnTo>
                  <a:lnTo>
                    <a:pt x="417" y="110"/>
                  </a:lnTo>
                  <a:lnTo>
                    <a:pt x="367" y="112"/>
                  </a:lnTo>
                  <a:lnTo>
                    <a:pt x="367" y="54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478" y="3665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521" y="3705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445" y="3953"/>
              <a:ext cx="269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30"/>
                </a:cxn>
                <a:cxn ang="0">
                  <a:pos x="72" y="30"/>
                </a:cxn>
                <a:cxn ang="0">
                  <a:pos x="72" y="66"/>
                </a:cxn>
                <a:cxn ang="0">
                  <a:pos x="37" y="66"/>
                </a:cxn>
                <a:cxn ang="0">
                  <a:pos x="37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9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3" y="29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1" y="0"/>
                </a:cxn>
              </a:cxnLst>
              <a:rect l="0" t="0" r="r" b="b"/>
              <a:pathLst>
                <a:path w="269" h="150">
                  <a:moveTo>
                    <a:pt x="111" y="0"/>
                  </a:moveTo>
                  <a:lnTo>
                    <a:pt x="111" y="30"/>
                  </a:lnTo>
                  <a:lnTo>
                    <a:pt x="72" y="30"/>
                  </a:lnTo>
                  <a:lnTo>
                    <a:pt x="72" y="66"/>
                  </a:lnTo>
                  <a:lnTo>
                    <a:pt x="37" y="66"/>
                  </a:lnTo>
                  <a:lnTo>
                    <a:pt x="37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9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3" y="29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13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9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9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752" y="3953"/>
              <a:ext cx="270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70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2" y="28"/>
                </a:cxn>
                <a:cxn ang="0">
                  <a:pos x="155" y="28"/>
                </a:cxn>
                <a:cxn ang="0">
                  <a:pos x="153" y="0"/>
                </a:cxn>
                <a:cxn ang="0">
                  <a:pos x="110" y="0"/>
                </a:cxn>
              </a:cxnLst>
              <a:rect l="0" t="0" r="r" b="b"/>
              <a:pathLst>
                <a:path w="270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70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2" y="28"/>
                  </a:lnTo>
                  <a:lnTo>
                    <a:pt x="155" y="28"/>
                  </a:lnTo>
                  <a:lnTo>
                    <a:pt x="153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136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1054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4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4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1678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2271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1977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2575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3180" y="3953"/>
              <a:ext cx="266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5" y="148"/>
                </a:cxn>
                <a:cxn ang="0">
                  <a:pos x="266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4" y="0"/>
                </a:cxn>
                <a:cxn ang="0">
                  <a:pos x="111" y="0"/>
                </a:cxn>
              </a:cxnLst>
              <a:rect l="0" t="0" r="r" b="b"/>
              <a:pathLst>
                <a:path w="266" h="150">
                  <a:moveTo>
                    <a:pt x="111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5" y="148"/>
                  </a:lnTo>
                  <a:lnTo>
                    <a:pt x="266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4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2880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2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4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2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4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3485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4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4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4089" y="3950"/>
              <a:ext cx="268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7" y="68"/>
                </a:cxn>
                <a:cxn ang="0">
                  <a:pos x="37" y="107"/>
                </a:cxn>
                <a:cxn ang="0">
                  <a:pos x="0" y="107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8" y="107"/>
                </a:cxn>
                <a:cxn ang="0">
                  <a:pos x="228" y="107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30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8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7" y="68"/>
                  </a:lnTo>
                  <a:lnTo>
                    <a:pt x="37" y="107"/>
                  </a:lnTo>
                  <a:lnTo>
                    <a:pt x="0" y="107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8" y="107"/>
                  </a:lnTo>
                  <a:lnTo>
                    <a:pt x="228" y="107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30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3787" y="3950"/>
              <a:ext cx="267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29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7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29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4391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>
              <a:off x="4975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7" y="68"/>
                </a:cxn>
                <a:cxn ang="0">
                  <a:pos x="37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4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37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4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>
              <a:off x="4682" y="3954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4" y="29"/>
                </a:cxn>
                <a:cxn ang="0">
                  <a:pos x="153" y="1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4" y="29"/>
                  </a:lnTo>
                  <a:lnTo>
                    <a:pt x="153" y="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>
              <a:off x="5272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3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5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3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5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>
              <a:off x="5249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>
              <a:off x="4959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20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1" y="1"/>
                </a:cxn>
                <a:cxn ang="0">
                  <a:pos x="0" y="45"/>
                </a:cxn>
                <a:cxn ang="0">
                  <a:pos x="39" y="45"/>
                </a:cxn>
                <a:cxn ang="0">
                  <a:pos x="41" y="83"/>
                </a:cxn>
                <a:cxn ang="0">
                  <a:pos x="76" y="83"/>
                </a:cxn>
                <a:cxn ang="0">
                  <a:pos x="76" y="121"/>
                </a:cxn>
                <a:cxn ang="0">
                  <a:pos x="114" y="120"/>
                </a:cxn>
                <a:cxn ang="0">
                  <a:pos x="114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20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1" y="1"/>
                  </a:lnTo>
                  <a:lnTo>
                    <a:pt x="0" y="45"/>
                  </a:lnTo>
                  <a:lnTo>
                    <a:pt x="39" y="45"/>
                  </a:lnTo>
                  <a:lnTo>
                    <a:pt x="41" y="83"/>
                  </a:lnTo>
                  <a:lnTo>
                    <a:pt x="76" y="83"/>
                  </a:lnTo>
                  <a:lnTo>
                    <a:pt x="76" y="121"/>
                  </a:lnTo>
                  <a:lnTo>
                    <a:pt x="114" y="120"/>
                  </a:lnTo>
                  <a:lnTo>
                    <a:pt x="114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3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>
              <a:off x="4374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1"/>
                </a:cxn>
                <a:cxn ang="0">
                  <a:pos x="114" y="121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1"/>
                  </a:lnTo>
                  <a:lnTo>
                    <a:pt x="114" y="121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>
              <a:off x="4669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20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20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>
              <a:off x="4072" y="3331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9" y="119"/>
                </a:cxn>
                <a:cxn ang="0">
                  <a:pos x="199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1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7" y="82"/>
                </a:cxn>
                <a:cxn ang="0">
                  <a:pos x="77" y="119"/>
                </a:cxn>
                <a:cxn ang="0">
                  <a:pos x="114" y="118"/>
                </a:cxn>
                <a:cxn ang="0">
                  <a:pos x="115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9" y="119"/>
                  </a:lnTo>
                  <a:lnTo>
                    <a:pt x="199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1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7" y="82"/>
                  </a:lnTo>
                  <a:lnTo>
                    <a:pt x="77" y="119"/>
                  </a:lnTo>
                  <a:lnTo>
                    <a:pt x="114" y="118"/>
                  </a:lnTo>
                  <a:lnTo>
                    <a:pt x="115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>
              <a:off x="3474" y="3330"/>
              <a:ext cx="267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7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>
              <a:off x="3773" y="3330"/>
              <a:ext cx="267" cy="149"/>
            </a:xfrm>
            <a:custGeom>
              <a:avLst/>
              <a:gdLst/>
              <a:ahLst/>
              <a:cxnLst>
                <a:cxn ang="0">
                  <a:pos x="159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3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1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9" y="149"/>
                </a:cxn>
              </a:cxnLst>
              <a:rect l="0" t="0" r="r" b="b"/>
              <a:pathLst>
                <a:path w="267" h="149">
                  <a:moveTo>
                    <a:pt x="159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3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1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9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>
              <a:off x="3174" y="3330"/>
              <a:ext cx="266" cy="149"/>
            </a:xfrm>
            <a:custGeom>
              <a:avLst/>
              <a:gdLst/>
              <a:ahLst/>
              <a:cxnLst>
                <a:cxn ang="0">
                  <a:pos x="155" y="149"/>
                </a:cxn>
                <a:cxn ang="0">
                  <a:pos x="155" y="118"/>
                </a:cxn>
                <a:cxn ang="0">
                  <a:pos x="195" y="118"/>
                </a:cxn>
                <a:cxn ang="0">
                  <a:pos x="195" y="81"/>
                </a:cxn>
                <a:cxn ang="0">
                  <a:pos x="231" y="81"/>
                </a:cxn>
                <a:cxn ang="0">
                  <a:pos x="231" y="43"/>
                </a:cxn>
                <a:cxn ang="0">
                  <a:pos x="266" y="43"/>
                </a:cxn>
                <a:cxn ang="0">
                  <a:pos x="266" y="1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39" y="42"/>
                </a:cxn>
                <a:cxn ang="0">
                  <a:pos x="39" y="81"/>
                </a:cxn>
                <a:cxn ang="0">
                  <a:pos x="75" y="81"/>
                </a:cxn>
                <a:cxn ang="0">
                  <a:pos x="75" y="120"/>
                </a:cxn>
                <a:cxn ang="0">
                  <a:pos x="114" y="119"/>
                </a:cxn>
                <a:cxn ang="0">
                  <a:pos x="114" y="147"/>
                </a:cxn>
                <a:cxn ang="0">
                  <a:pos x="155" y="149"/>
                </a:cxn>
              </a:cxnLst>
              <a:rect l="0" t="0" r="r" b="b"/>
              <a:pathLst>
                <a:path w="266" h="149">
                  <a:moveTo>
                    <a:pt x="155" y="149"/>
                  </a:moveTo>
                  <a:lnTo>
                    <a:pt x="155" y="118"/>
                  </a:lnTo>
                  <a:lnTo>
                    <a:pt x="195" y="118"/>
                  </a:lnTo>
                  <a:lnTo>
                    <a:pt x="195" y="81"/>
                  </a:lnTo>
                  <a:lnTo>
                    <a:pt x="231" y="81"/>
                  </a:lnTo>
                  <a:lnTo>
                    <a:pt x="231" y="43"/>
                  </a:lnTo>
                  <a:lnTo>
                    <a:pt x="266" y="43"/>
                  </a:lnTo>
                  <a:lnTo>
                    <a:pt x="266" y="1"/>
                  </a:lnTo>
                  <a:lnTo>
                    <a:pt x="0" y="0"/>
                  </a:lnTo>
                  <a:lnTo>
                    <a:pt x="0" y="42"/>
                  </a:lnTo>
                  <a:lnTo>
                    <a:pt x="39" y="42"/>
                  </a:lnTo>
                  <a:lnTo>
                    <a:pt x="39" y="81"/>
                  </a:lnTo>
                  <a:lnTo>
                    <a:pt x="75" y="81"/>
                  </a:lnTo>
                  <a:lnTo>
                    <a:pt x="75" y="120"/>
                  </a:lnTo>
                  <a:lnTo>
                    <a:pt x="114" y="119"/>
                  </a:lnTo>
                  <a:lnTo>
                    <a:pt x="114" y="147"/>
                  </a:lnTo>
                  <a:lnTo>
                    <a:pt x="155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>
              <a:off x="255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4"/>
                </a:cxn>
                <a:cxn ang="0">
                  <a:pos x="268" y="44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4"/>
                  </a:lnTo>
                  <a:lnTo>
                    <a:pt x="268" y="44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>
              <a:off x="2858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6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6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>
              <a:off x="2260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>
              <a:off x="1651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>
              <a:off x="1958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1" y="45"/>
                </a:cxn>
                <a:cxn ang="0">
                  <a:pos x="39" y="45"/>
                </a:cxn>
                <a:cxn ang="0">
                  <a:pos x="39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19"/>
                </a:cxn>
                <a:cxn ang="0">
                  <a:pos x="113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1" y="45"/>
                  </a:lnTo>
                  <a:lnTo>
                    <a:pt x="39" y="45"/>
                  </a:lnTo>
                  <a:lnTo>
                    <a:pt x="39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19"/>
                  </a:lnTo>
                  <a:lnTo>
                    <a:pt x="113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>
              <a:off x="1353" y="3331"/>
              <a:ext cx="269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3" y="82"/>
                </a:cxn>
                <a:cxn ang="0">
                  <a:pos x="233" y="44"/>
                </a:cxn>
                <a:cxn ang="0">
                  <a:pos x="269" y="45"/>
                </a:cxn>
                <a:cxn ang="0">
                  <a:pos x="2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1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7" y="120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9" h="149">
                  <a:moveTo>
                    <a:pt x="158" y="149"/>
                  </a:moveTo>
                  <a:lnTo>
                    <a:pt x="158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3" y="82"/>
                  </a:lnTo>
                  <a:lnTo>
                    <a:pt x="233" y="44"/>
                  </a:lnTo>
                  <a:lnTo>
                    <a:pt x="269" y="45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1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7" y="120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>
              <a:off x="741" y="3330"/>
              <a:ext cx="267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20"/>
                </a:cxn>
                <a:cxn ang="0">
                  <a:pos x="197" y="120"/>
                </a:cxn>
                <a:cxn ang="0">
                  <a:pos x="196" y="83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5"/>
                </a:cxn>
                <a:cxn ang="0">
                  <a:pos x="38" y="45"/>
                </a:cxn>
                <a:cxn ang="0">
                  <a:pos x="38" y="83"/>
                </a:cxn>
                <a:cxn ang="0">
                  <a:pos x="75" y="83"/>
                </a:cxn>
                <a:cxn ang="0">
                  <a:pos x="75" y="120"/>
                </a:cxn>
                <a:cxn ang="0">
                  <a:pos x="113" y="120"/>
                </a:cxn>
                <a:cxn ang="0">
                  <a:pos x="113" y="150"/>
                </a:cxn>
                <a:cxn ang="0">
                  <a:pos x="157" y="150"/>
                </a:cxn>
              </a:cxnLst>
              <a:rect l="0" t="0" r="r" b="b"/>
              <a:pathLst>
                <a:path w="267" h="150">
                  <a:moveTo>
                    <a:pt x="157" y="150"/>
                  </a:moveTo>
                  <a:lnTo>
                    <a:pt x="157" y="120"/>
                  </a:lnTo>
                  <a:lnTo>
                    <a:pt x="197" y="120"/>
                  </a:lnTo>
                  <a:lnTo>
                    <a:pt x="196" y="83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5"/>
                  </a:lnTo>
                  <a:lnTo>
                    <a:pt x="38" y="45"/>
                  </a:lnTo>
                  <a:lnTo>
                    <a:pt x="38" y="83"/>
                  </a:lnTo>
                  <a:lnTo>
                    <a:pt x="75" y="83"/>
                  </a:lnTo>
                  <a:lnTo>
                    <a:pt x="75" y="120"/>
                  </a:lnTo>
                  <a:lnTo>
                    <a:pt x="113" y="120"/>
                  </a:lnTo>
                  <a:lnTo>
                    <a:pt x="113" y="150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>
              <a:off x="1045" y="3331"/>
              <a:ext cx="268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7" y="150"/>
                </a:cxn>
              </a:cxnLst>
              <a:rect l="0" t="0" r="r" b="b"/>
              <a:pathLst>
                <a:path w="268" h="150">
                  <a:moveTo>
                    <a:pt x="157" y="150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>
              <a:off x="43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>
              <a:off x="128" y="3331"/>
              <a:ext cx="267" cy="149"/>
            </a:xfrm>
            <a:custGeom>
              <a:avLst/>
              <a:gdLst/>
              <a:ahLst/>
              <a:cxnLst>
                <a:cxn ang="0">
                  <a:pos x="157" y="149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1" y="44"/>
                </a:cxn>
                <a:cxn ang="0">
                  <a:pos x="267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8"/>
                </a:cxn>
                <a:cxn ang="0">
                  <a:pos x="113" y="117"/>
                </a:cxn>
                <a:cxn ang="0">
                  <a:pos x="113" y="149"/>
                </a:cxn>
                <a:cxn ang="0">
                  <a:pos x="157" y="149"/>
                </a:cxn>
              </a:cxnLst>
              <a:rect l="0" t="0" r="r" b="b"/>
              <a:pathLst>
                <a:path w="267" h="149">
                  <a:moveTo>
                    <a:pt x="157" y="149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1" y="44"/>
                  </a:lnTo>
                  <a:lnTo>
                    <a:pt x="267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8"/>
                  </a:lnTo>
                  <a:lnTo>
                    <a:pt x="113" y="117"/>
                  </a:lnTo>
                  <a:lnTo>
                    <a:pt x="113" y="149"/>
                  </a:lnTo>
                  <a:lnTo>
                    <a:pt x="157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50"/>
            <p:cNvSpPr>
              <a:spLocks/>
            </p:cNvSpPr>
            <p:nvPr/>
          </p:nvSpPr>
          <p:spPr bwMode="auto">
            <a:xfrm>
              <a:off x="1232" y="3486"/>
              <a:ext cx="528" cy="446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6"/>
                </a:cxn>
                <a:cxn ang="0">
                  <a:pos x="109" y="116"/>
                </a:cxn>
                <a:cxn ang="0">
                  <a:pos x="108" y="166"/>
                </a:cxn>
                <a:cxn ang="0">
                  <a:pos x="50" y="166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09" y="358"/>
                </a:cxn>
                <a:cxn ang="0">
                  <a:pos x="176" y="356"/>
                </a:cxn>
                <a:cxn ang="0">
                  <a:pos x="176" y="401"/>
                </a:cxn>
                <a:cxn ang="0">
                  <a:pos x="237" y="401"/>
                </a:cxn>
                <a:cxn ang="0">
                  <a:pos x="237" y="446"/>
                </a:cxn>
                <a:cxn ang="0">
                  <a:pos x="304" y="446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4"/>
                </a:cxn>
                <a:cxn ang="0">
                  <a:pos x="416" y="164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6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6"/>
                  </a:lnTo>
                  <a:lnTo>
                    <a:pt x="109" y="116"/>
                  </a:lnTo>
                  <a:lnTo>
                    <a:pt x="108" y="166"/>
                  </a:lnTo>
                  <a:lnTo>
                    <a:pt x="50" y="166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09" y="358"/>
                  </a:lnTo>
                  <a:lnTo>
                    <a:pt x="176" y="356"/>
                  </a:lnTo>
                  <a:lnTo>
                    <a:pt x="176" y="401"/>
                  </a:lnTo>
                  <a:lnTo>
                    <a:pt x="237" y="401"/>
                  </a:lnTo>
                  <a:lnTo>
                    <a:pt x="237" y="446"/>
                  </a:lnTo>
                  <a:lnTo>
                    <a:pt x="304" y="446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4"/>
                  </a:lnTo>
                  <a:lnTo>
                    <a:pt x="416" y="164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Rectangle 51"/>
            <p:cNvSpPr>
              <a:spLocks noChangeArrowheads="1"/>
            </p:cNvSpPr>
            <p:nvPr/>
          </p:nvSpPr>
          <p:spPr bwMode="auto">
            <a:xfrm>
              <a:off x="1402" y="3659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Rectangle 52"/>
            <p:cNvSpPr>
              <a:spLocks noChangeArrowheads="1"/>
            </p:cNvSpPr>
            <p:nvPr/>
          </p:nvSpPr>
          <p:spPr bwMode="auto">
            <a:xfrm>
              <a:off x="1444" y="3700"/>
              <a:ext cx="98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53"/>
            <p:cNvSpPr>
              <a:spLocks/>
            </p:cNvSpPr>
            <p:nvPr/>
          </p:nvSpPr>
          <p:spPr bwMode="auto">
            <a:xfrm>
              <a:off x="2135" y="3487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4"/>
                </a:cxn>
                <a:cxn ang="0">
                  <a:pos x="167" y="54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6"/>
                </a:cxn>
                <a:cxn ang="0">
                  <a:pos x="51" y="166"/>
                </a:cxn>
                <a:cxn ang="0">
                  <a:pos x="53" y="209"/>
                </a:cxn>
                <a:cxn ang="0">
                  <a:pos x="0" y="209"/>
                </a:cxn>
                <a:cxn ang="0">
                  <a:pos x="0" y="265"/>
                </a:cxn>
                <a:cxn ang="0">
                  <a:pos x="56" y="265"/>
                </a:cxn>
                <a:cxn ang="0">
                  <a:pos x="56" y="310"/>
                </a:cxn>
                <a:cxn ang="0">
                  <a:pos x="110" y="310"/>
                </a:cxn>
                <a:cxn ang="0">
                  <a:pos x="110" y="357"/>
                </a:cxn>
                <a:cxn ang="0">
                  <a:pos x="177" y="355"/>
                </a:cxn>
                <a:cxn ang="0">
                  <a:pos x="177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5" y="445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50"/>
                </a:cxn>
                <a:cxn ang="0">
                  <a:pos x="416" y="350"/>
                </a:cxn>
                <a:cxn ang="0">
                  <a:pos x="416" y="305"/>
                </a:cxn>
                <a:cxn ang="0">
                  <a:pos x="470" y="305"/>
                </a:cxn>
                <a:cxn ang="0">
                  <a:pos x="470" y="265"/>
                </a:cxn>
                <a:cxn ang="0">
                  <a:pos x="528" y="265"/>
                </a:cxn>
                <a:cxn ang="0">
                  <a:pos x="528" y="211"/>
                </a:cxn>
                <a:cxn ang="0">
                  <a:pos x="466" y="211"/>
                </a:cxn>
                <a:cxn ang="0">
                  <a:pos x="466" y="163"/>
                </a:cxn>
                <a:cxn ang="0">
                  <a:pos x="417" y="163"/>
                </a:cxn>
                <a:cxn ang="0">
                  <a:pos x="417" y="111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4" y="0"/>
                  </a:lnTo>
                  <a:lnTo>
                    <a:pt x="234" y="54"/>
                  </a:lnTo>
                  <a:lnTo>
                    <a:pt x="167" y="54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6"/>
                  </a:lnTo>
                  <a:lnTo>
                    <a:pt x="51" y="166"/>
                  </a:lnTo>
                  <a:lnTo>
                    <a:pt x="53" y="209"/>
                  </a:lnTo>
                  <a:lnTo>
                    <a:pt x="0" y="209"/>
                  </a:lnTo>
                  <a:lnTo>
                    <a:pt x="0" y="265"/>
                  </a:lnTo>
                  <a:lnTo>
                    <a:pt x="56" y="265"/>
                  </a:lnTo>
                  <a:lnTo>
                    <a:pt x="56" y="310"/>
                  </a:lnTo>
                  <a:lnTo>
                    <a:pt x="110" y="310"/>
                  </a:lnTo>
                  <a:lnTo>
                    <a:pt x="110" y="357"/>
                  </a:lnTo>
                  <a:lnTo>
                    <a:pt x="177" y="355"/>
                  </a:lnTo>
                  <a:lnTo>
                    <a:pt x="177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5" y="445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50"/>
                  </a:lnTo>
                  <a:lnTo>
                    <a:pt x="416" y="350"/>
                  </a:lnTo>
                  <a:lnTo>
                    <a:pt x="416" y="305"/>
                  </a:lnTo>
                  <a:lnTo>
                    <a:pt x="470" y="305"/>
                  </a:lnTo>
                  <a:lnTo>
                    <a:pt x="470" y="265"/>
                  </a:lnTo>
                  <a:lnTo>
                    <a:pt x="528" y="265"/>
                  </a:lnTo>
                  <a:lnTo>
                    <a:pt x="528" y="211"/>
                  </a:lnTo>
                  <a:lnTo>
                    <a:pt x="466" y="211"/>
                  </a:lnTo>
                  <a:lnTo>
                    <a:pt x="466" y="163"/>
                  </a:lnTo>
                  <a:lnTo>
                    <a:pt x="417" y="163"/>
                  </a:lnTo>
                  <a:lnTo>
                    <a:pt x="417" y="111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Rectangle 54"/>
            <p:cNvSpPr>
              <a:spLocks noChangeArrowheads="1"/>
            </p:cNvSpPr>
            <p:nvPr/>
          </p:nvSpPr>
          <p:spPr bwMode="auto">
            <a:xfrm>
              <a:off x="2303" y="3656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Rectangle 55"/>
            <p:cNvSpPr>
              <a:spLocks noChangeArrowheads="1"/>
            </p:cNvSpPr>
            <p:nvPr/>
          </p:nvSpPr>
          <p:spPr bwMode="auto">
            <a:xfrm>
              <a:off x="2346" y="3696"/>
              <a:ext cx="98" cy="44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56"/>
            <p:cNvSpPr>
              <a:spLocks/>
            </p:cNvSpPr>
            <p:nvPr/>
          </p:nvSpPr>
          <p:spPr bwMode="auto">
            <a:xfrm>
              <a:off x="3049" y="3488"/>
              <a:ext cx="526" cy="445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6" y="355"/>
                </a:cxn>
                <a:cxn ang="0">
                  <a:pos x="176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2" y="445"/>
                </a:cxn>
                <a:cxn ang="0">
                  <a:pos x="302" y="399"/>
                </a:cxn>
                <a:cxn ang="0">
                  <a:pos x="358" y="399"/>
                </a:cxn>
                <a:cxn ang="0">
                  <a:pos x="358" y="350"/>
                </a:cxn>
                <a:cxn ang="0">
                  <a:pos x="413" y="350"/>
                </a:cxn>
                <a:cxn ang="0">
                  <a:pos x="413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6" y="266"/>
                </a:cxn>
                <a:cxn ang="0">
                  <a:pos x="526" y="211"/>
                </a:cxn>
                <a:cxn ang="0">
                  <a:pos x="463" y="211"/>
                </a:cxn>
                <a:cxn ang="0">
                  <a:pos x="463" y="165"/>
                </a:cxn>
                <a:cxn ang="0">
                  <a:pos x="414" y="165"/>
                </a:cxn>
                <a:cxn ang="0">
                  <a:pos x="414" y="111"/>
                </a:cxn>
                <a:cxn ang="0">
                  <a:pos x="365" y="113"/>
                </a:cxn>
                <a:cxn ang="0">
                  <a:pos x="365" y="55"/>
                </a:cxn>
                <a:cxn ang="0">
                  <a:pos x="296" y="53"/>
                </a:cxn>
                <a:cxn ang="0">
                  <a:pos x="297" y="0"/>
                </a:cxn>
              </a:cxnLst>
              <a:rect l="0" t="0" r="r" b="b"/>
              <a:pathLst>
                <a:path w="526" h="445">
                  <a:moveTo>
                    <a:pt x="297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6" y="355"/>
                  </a:lnTo>
                  <a:lnTo>
                    <a:pt x="176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2" y="445"/>
                  </a:lnTo>
                  <a:lnTo>
                    <a:pt x="302" y="399"/>
                  </a:lnTo>
                  <a:lnTo>
                    <a:pt x="358" y="399"/>
                  </a:lnTo>
                  <a:lnTo>
                    <a:pt x="358" y="350"/>
                  </a:lnTo>
                  <a:lnTo>
                    <a:pt x="413" y="350"/>
                  </a:lnTo>
                  <a:lnTo>
                    <a:pt x="413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6" y="266"/>
                  </a:lnTo>
                  <a:lnTo>
                    <a:pt x="526" y="211"/>
                  </a:lnTo>
                  <a:lnTo>
                    <a:pt x="463" y="211"/>
                  </a:lnTo>
                  <a:lnTo>
                    <a:pt x="463" y="165"/>
                  </a:lnTo>
                  <a:lnTo>
                    <a:pt x="414" y="165"/>
                  </a:lnTo>
                  <a:lnTo>
                    <a:pt x="414" y="111"/>
                  </a:lnTo>
                  <a:lnTo>
                    <a:pt x="365" y="113"/>
                  </a:lnTo>
                  <a:lnTo>
                    <a:pt x="365" y="55"/>
                  </a:lnTo>
                  <a:lnTo>
                    <a:pt x="296" y="53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3219" y="3661"/>
              <a:ext cx="184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Rectangle 58"/>
            <p:cNvSpPr>
              <a:spLocks noChangeArrowheads="1"/>
            </p:cNvSpPr>
            <p:nvPr/>
          </p:nvSpPr>
          <p:spPr bwMode="auto">
            <a:xfrm>
              <a:off x="3261" y="3702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59"/>
            <p:cNvSpPr>
              <a:spLocks/>
            </p:cNvSpPr>
            <p:nvPr/>
          </p:nvSpPr>
          <p:spPr bwMode="auto">
            <a:xfrm>
              <a:off x="3957" y="3488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7" y="356"/>
                </a:cxn>
                <a:cxn ang="0">
                  <a:pos x="177" y="401"/>
                </a:cxn>
                <a:cxn ang="0">
                  <a:pos x="238" y="401"/>
                </a:cxn>
                <a:cxn ang="0">
                  <a:pos x="238" y="445"/>
                </a:cxn>
                <a:cxn ang="0">
                  <a:pos x="304" y="445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5"/>
                </a:cxn>
                <a:cxn ang="0">
                  <a:pos x="416" y="165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7" y="356"/>
                  </a:lnTo>
                  <a:lnTo>
                    <a:pt x="177" y="401"/>
                  </a:lnTo>
                  <a:lnTo>
                    <a:pt x="238" y="401"/>
                  </a:lnTo>
                  <a:lnTo>
                    <a:pt x="238" y="445"/>
                  </a:lnTo>
                  <a:lnTo>
                    <a:pt x="304" y="445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5"/>
                  </a:lnTo>
                  <a:lnTo>
                    <a:pt x="416" y="165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Rectangle 60"/>
            <p:cNvSpPr>
              <a:spLocks noChangeArrowheads="1"/>
            </p:cNvSpPr>
            <p:nvPr/>
          </p:nvSpPr>
          <p:spPr bwMode="auto">
            <a:xfrm>
              <a:off x="4127" y="3661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Rectangle 61"/>
            <p:cNvSpPr>
              <a:spLocks noChangeArrowheads="1"/>
            </p:cNvSpPr>
            <p:nvPr/>
          </p:nvSpPr>
          <p:spPr bwMode="auto">
            <a:xfrm>
              <a:off x="4169" y="3702"/>
              <a:ext cx="99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62"/>
            <p:cNvSpPr>
              <a:spLocks/>
            </p:cNvSpPr>
            <p:nvPr/>
          </p:nvSpPr>
          <p:spPr bwMode="auto">
            <a:xfrm>
              <a:off x="4832" y="3493"/>
              <a:ext cx="528" cy="444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8" y="53"/>
                </a:cxn>
                <a:cxn ang="0">
                  <a:pos x="168" y="115"/>
                </a:cxn>
                <a:cxn ang="0">
                  <a:pos x="111" y="115"/>
                </a:cxn>
                <a:cxn ang="0">
                  <a:pos x="110" y="165"/>
                </a:cxn>
                <a:cxn ang="0">
                  <a:pos x="51" y="165"/>
                </a:cxn>
                <a:cxn ang="0">
                  <a:pos x="54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7" y="266"/>
                </a:cxn>
                <a:cxn ang="0">
                  <a:pos x="57" y="311"/>
                </a:cxn>
                <a:cxn ang="0">
                  <a:pos x="111" y="311"/>
                </a:cxn>
                <a:cxn ang="0">
                  <a:pos x="111" y="358"/>
                </a:cxn>
                <a:cxn ang="0">
                  <a:pos x="177" y="354"/>
                </a:cxn>
                <a:cxn ang="0">
                  <a:pos x="177" y="399"/>
                </a:cxn>
                <a:cxn ang="0">
                  <a:pos x="238" y="399"/>
                </a:cxn>
                <a:cxn ang="0">
                  <a:pos x="238" y="444"/>
                </a:cxn>
                <a:cxn ang="0">
                  <a:pos x="304" y="444"/>
                </a:cxn>
                <a:cxn ang="0">
                  <a:pos x="304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6" y="349"/>
                </a:cxn>
                <a:cxn ang="0">
                  <a:pos x="416" y="305"/>
                </a:cxn>
                <a:cxn ang="0">
                  <a:pos x="471" y="305"/>
                </a:cxn>
                <a:cxn ang="0">
                  <a:pos x="471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7" y="210"/>
                </a:cxn>
                <a:cxn ang="0">
                  <a:pos x="467" y="164"/>
                </a:cxn>
                <a:cxn ang="0">
                  <a:pos x="416" y="164"/>
                </a:cxn>
                <a:cxn ang="0">
                  <a:pos x="416" y="110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300" y="0"/>
                </a:cxn>
              </a:cxnLst>
              <a:rect l="0" t="0" r="r" b="b"/>
              <a:pathLst>
                <a:path w="528" h="444">
                  <a:moveTo>
                    <a:pt x="300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8" y="53"/>
                  </a:lnTo>
                  <a:lnTo>
                    <a:pt x="168" y="115"/>
                  </a:lnTo>
                  <a:lnTo>
                    <a:pt x="111" y="115"/>
                  </a:lnTo>
                  <a:lnTo>
                    <a:pt x="110" y="165"/>
                  </a:lnTo>
                  <a:lnTo>
                    <a:pt x="51" y="165"/>
                  </a:lnTo>
                  <a:lnTo>
                    <a:pt x="54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7" y="266"/>
                  </a:lnTo>
                  <a:lnTo>
                    <a:pt x="57" y="311"/>
                  </a:lnTo>
                  <a:lnTo>
                    <a:pt x="111" y="311"/>
                  </a:lnTo>
                  <a:lnTo>
                    <a:pt x="111" y="358"/>
                  </a:lnTo>
                  <a:lnTo>
                    <a:pt x="177" y="354"/>
                  </a:lnTo>
                  <a:lnTo>
                    <a:pt x="177" y="399"/>
                  </a:lnTo>
                  <a:lnTo>
                    <a:pt x="238" y="399"/>
                  </a:lnTo>
                  <a:lnTo>
                    <a:pt x="238" y="444"/>
                  </a:lnTo>
                  <a:lnTo>
                    <a:pt x="304" y="444"/>
                  </a:lnTo>
                  <a:lnTo>
                    <a:pt x="304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6" y="349"/>
                  </a:lnTo>
                  <a:lnTo>
                    <a:pt x="416" y="305"/>
                  </a:lnTo>
                  <a:lnTo>
                    <a:pt x="471" y="305"/>
                  </a:lnTo>
                  <a:lnTo>
                    <a:pt x="471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7" y="210"/>
                  </a:lnTo>
                  <a:lnTo>
                    <a:pt x="467" y="164"/>
                  </a:lnTo>
                  <a:lnTo>
                    <a:pt x="416" y="164"/>
                  </a:lnTo>
                  <a:lnTo>
                    <a:pt x="416" y="110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Rectangle 63"/>
            <p:cNvSpPr>
              <a:spLocks noChangeArrowheads="1"/>
            </p:cNvSpPr>
            <p:nvPr/>
          </p:nvSpPr>
          <p:spPr bwMode="auto">
            <a:xfrm>
              <a:off x="5003" y="3666"/>
              <a:ext cx="185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Rectangle 64"/>
            <p:cNvSpPr>
              <a:spLocks noChangeArrowheads="1"/>
            </p:cNvSpPr>
            <p:nvPr/>
          </p:nvSpPr>
          <p:spPr bwMode="auto">
            <a:xfrm>
              <a:off x="5046" y="3706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1295400" y="6324600"/>
            <a:ext cx="6629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Use your field book to guide your search and record your answers.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09600" y="5346700"/>
            <a:ext cx="7924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Greetings, Historian!  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Check out the above links to discover  ways the Inuit used the natural resources around them.  </a:t>
            </a:r>
          </a:p>
        </p:txBody>
      </p:sp>
      <p:sp>
        <p:nvSpPr>
          <p:cNvPr id="15431" name="Rectangle 71"/>
          <p:cNvSpPr>
            <a:spLocks noChangeArrowheads="1"/>
          </p:cNvSpPr>
          <p:nvPr/>
        </p:nvSpPr>
        <p:spPr bwMode="auto">
          <a:xfrm>
            <a:off x="1676400" y="704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pic>
        <p:nvPicPr>
          <p:cNvPr id="15433" name="Picture 73" descr="Photo of Native America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455738"/>
            <a:ext cx="2870200" cy="3725862"/>
          </a:xfrm>
          <a:prstGeom prst="rect">
            <a:avLst/>
          </a:prstGeom>
          <a:noFill/>
        </p:spPr>
      </p:pic>
      <p:sp>
        <p:nvSpPr>
          <p:cNvPr id="15443" name="Text Box 83" descr="Courtesy The National Archives"/>
          <p:cNvSpPr txBox="1">
            <a:spLocks noChangeArrowheads="1"/>
          </p:cNvSpPr>
          <p:nvPr/>
        </p:nvSpPr>
        <p:spPr bwMode="auto">
          <a:xfrm>
            <a:off x="5181600" y="49530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Papyrus" pitchFamily="66" charset="0"/>
              </a:rPr>
              <a:t>Photograph courtesy The National Archives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Seminoles of the Southeast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19200"/>
            <a:ext cx="4114800" cy="4191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>
                <a:latin typeface="Papyrus" pitchFamily="66" charset="0"/>
              </a:rPr>
              <a:t>The Seminoles:</a:t>
            </a:r>
            <a:r>
              <a:rPr lang="en-US" sz="2400">
                <a:latin typeface="Papyrus" pitchFamily="66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900">
              <a:latin typeface="Papyru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Papyrus" pitchFamily="66" charset="0"/>
              </a:rPr>
              <a:t>Lived </a:t>
            </a:r>
            <a:r>
              <a:rPr lang="en-US" sz="2400">
                <a:latin typeface="Papyrus" pitchFamily="66" charset="0"/>
              </a:rPr>
              <a:t>in what is now know as Florida</a:t>
            </a:r>
          </a:p>
          <a:p>
            <a:pPr>
              <a:lnSpc>
                <a:spcPct val="90000"/>
              </a:lnSpc>
            </a:pPr>
            <a:endParaRPr lang="en-US" sz="900">
              <a:latin typeface="Papyru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latin typeface="Papyrus" pitchFamily="66" charset="0"/>
              </a:rPr>
              <a:t>Wore </a:t>
            </a:r>
            <a:r>
              <a:rPr lang="en-US" sz="2400">
                <a:latin typeface="Papyrus" pitchFamily="66" charset="0"/>
              </a:rPr>
              <a:t>light clothing made of grass and thin cloth</a:t>
            </a:r>
          </a:p>
          <a:p>
            <a:pPr>
              <a:lnSpc>
                <a:spcPct val="90000"/>
              </a:lnSpc>
            </a:pPr>
            <a:endParaRPr lang="en-US" sz="800">
              <a:latin typeface="Papyru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Papyrus" pitchFamily="66" charset="0"/>
              </a:rPr>
              <a:t>Built </a:t>
            </a:r>
            <a:r>
              <a:rPr lang="en-US" sz="2400">
                <a:latin typeface="Papyrus" pitchFamily="66" charset="0"/>
              </a:rPr>
              <a:t>roundhouses made of wooden poles covered with clay and bark, sometimes without walls</a:t>
            </a:r>
          </a:p>
        </p:txBody>
      </p:sp>
      <p:pic>
        <p:nvPicPr>
          <p:cNvPr id="16389" name="Picture 5" descr="Image, Source: digital file from b&amp;w film copy neg."/>
          <p:cNvPicPr>
            <a:picLocks noChangeAspect="1" noChangeArrowheads="1"/>
          </p:cNvPicPr>
          <p:nvPr/>
        </p:nvPicPr>
        <p:blipFill>
          <a:blip r:embed="rId2"/>
          <a:srcRect l="13551" t="10049" r="15674" b="10049"/>
          <a:stretch>
            <a:fillRect/>
          </a:stretch>
        </p:blipFill>
        <p:spPr bwMode="auto">
          <a:xfrm>
            <a:off x="682625" y="1146175"/>
            <a:ext cx="3224213" cy="3959225"/>
          </a:xfrm>
          <a:prstGeom prst="rect">
            <a:avLst/>
          </a:prstGeom>
          <a:noFill/>
        </p:spPr>
      </p:pic>
      <p:grpSp>
        <p:nvGrpSpPr>
          <p:cNvPr id="16390" name="Group 6"/>
          <p:cNvGrpSpPr>
            <a:grpSpLocks noChangeAspect="1"/>
          </p:cNvGrpSpPr>
          <p:nvPr/>
        </p:nvGrpSpPr>
        <p:grpSpPr bwMode="auto">
          <a:xfrm>
            <a:off x="76200" y="5257800"/>
            <a:ext cx="8991600" cy="1690688"/>
            <a:chOff x="96" y="3264"/>
            <a:chExt cx="5472" cy="913"/>
          </a:xfrm>
        </p:grpSpPr>
        <p:sp>
          <p:nvSpPr>
            <p:cNvPr id="16391" name="AutoShape 7"/>
            <p:cNvSpPr>
              <a:spLocks noChangeAspect="1" noChangeArrowheads="1" noTextEdit="1"/>
            </p:cNvSpPr>
            <p:nvPr/>
          </p:nvSpPr>
          <p:spPr bwMode="auto">
            <a:xfrm>
              <a:off x="96" y="3264"/>
              <a:ext cx="547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97" y="3264"/>
              <a:ext cx="5471" cy="913"/>
            </a:xfrm>
            <a:prstGeom prst="rect">
              <a:avLst/>
            </a:prstGeom>
            <a:solidFill>
              <a:srgbClr val="007FF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96" y="3303"/>
              <a:ext cx="5472" cy="835"/>
            </a:xfrm>
            <a:prstGeom prst="rect">
              <a:avLst/>
            </a:prstGeom>
            <a:solidFill>
              <a:srgbClr val="EDC9AD">
                <a:alpha val="3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308" y="3492"/>
              <a:ext cx="528" cy="444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7" y="53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5"/>
                </a:cxn>
                <a:cxn ang="0">
                  <a:pos x="51" y="165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10" y="311"/>
                </a:cxn>
                <a:cxn ang="0">
                  <a:pos x="110" y="358"/>
                </a:cxn>
                <a:cxn ang="0">
                  <a:pos x="177" y="355"/>
                </a:cxn>
                <a:cxn ang="0">
                  <a:pos x="177" y="399"/>
                </a:cxn>
                <a:cxn ang="0">
                  <a:pos x="237" y="399"/>
                </a:cxn>
                <a:cxn ang="0">
                  <a:pos x="237" y="444"/>
                </a:cxn>
                <a:cxn ang="0">
                  <a:pos x="305" y="444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7" y="349"/>
                </a:cxn>
                <a:cxn ang="0">
                  <a:pos x="417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6" y="210"/>
                </a:cxn>
                <a:cxn ang="0">
                  <a:pos x="466" y="164"/>
                </a:cxn>
                <a:cxn ang="0">
                  <a:pos x="417" y="164"/>
                </a:cxn>
                <a:cxn ang="0">
                  <a:pos x="417" y="110"/>
                </a:cxn>
                <a:cxn ang="0">
                  <a:pos x="367" y="112"/>
                </a:cxn>
                <a:cxn ang="0">
                  <a:pos x="367" y="54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4">
                  <a:moveTo>
                    <a:pt x="299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7" y="53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5"/>
                  </a:lnTo>
                  <a:lnTo>
                    <a:pt x="51" y="165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10" y="311"/>
                  </a:lnTo>
                  <a:lnTo>
                    <a:pt x="110" y="358"/>
                  </a:lnTo>
                  <a:lnTo>
                    <a:pt x="177" y="355"/>
                  </a:lnTo>
                  <a:lnTo>
                    <a:pt x="177" y="399"/>
                  </a:lnTo>
                  <a:lnTo>
                    <a:pt x="237" y="399"/>
                  </a:lnTo>
                  <a:lnTo>
                    <a:pt x="237" y="444"/>
                  </a:lnTo>
                  <a:lnTo>
                    <a:pt x="305" y="444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7" y="349"/>
                  </a:lnTo>
                  <a:lnTo>
                    <a:pt x="417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6" y="210"/>
                  </a:lnTo>
                  <a:lnTo>
                    <a:pt x="466" y="164"/>
                  </a:lnTo>
                  <a:lnTo>
                    <a:pt x="417" y="164"/>
                  </a:lnTo>
                  <a:lnTo>
                    <a:pt x="417" y="110"/>
                  </a:lnTo>
                  <a:lnTo>
                    <a:pt x="367" y="112"/>
                  </a:lnTo>
                  <a:lnTo>
                    <a:pt x="367" y="54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478" y="3665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521" y="3705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445" y="3953"/>
              <a:ext cx="269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30"/>
                </a:cxn>
                <a:cxn ang="0">
                  <a:pos x="72" y="30"/>
                </a:cxn>
                <a:cxn ang="0">
                  <a:pos x="72" y="66"/>
                </a:cxn>
                <a:cxn ang="0">
                  <a:pos x="37" y="66"/>
                </a:cxn>
                <a:cxn ang="0">
                  <a:pos x="37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9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3" y="29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1" y="0"/>
                </a:cxn>
              </a:cxnLst>
              <a:rect l="0" t="0" r="r" b="b"/>
              <a:pathLst>
                <a:path w="269" h="150">
                  <a:moveTo>
                    <a:pt x="111" y="0"/>
                  </a:moveTo>
                  <a:lnTo>
                    <a:pt x="111" y="30"/>
                  </a:lnTo>
                  <a:lnTo>
                    <a:pt x="72" y="30"/>
                  </a:lnTo>
                  <a:lnTo>
                    <a:pt x="72" y="66"/>
                  </a:lnTo>
                  <a:lnTo>
                    <a:pt x="37" y="66"/>
                  </a:lnTo>
                  <a:lnTo>
                    <a:pt x="37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9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3" y="29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13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9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9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>
              <a:off x="752" y="3953"/>
              <a:ext cx="270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70" y="148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2" y="28"/>
                </a:cxn>
                <a:cxn ang="0">
                  <a:pos x="155" y="28"/>
                </a:cxn>
                <a:cxn ang="0">
                  <a:pos x="153" y="0"/>
                </a:cxn>
                <a:cxn ang="0">
                  <a:pos x="110" y="0"/>
                </a:cxn>
              </a:cxnLst>
              <a:rect l="0" t="0" r="r" b="b"/>
              <a:pathLst>
                <a:path w="270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70" y="148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2" y="28"/>
                  </a:lnTo>
                  <a:lnTo>
                    <a:pt x="155" y="28"/>
                  </a:lnTo>
                  <a:lnTo>
                    <a:pt x="153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1369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>
              <a:off x="1054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4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4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>
              <a:off x="1678" y="3953"/>
              <a:ext cx="267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50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8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7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50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8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71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3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5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3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5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1977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575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5" y="66"/>
                </a:cxn>
                <a:cxn ang="0">
                  <a:pos x="35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5" y="66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3180" y="3953"/>
              <a:ext cx="266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5" y="148"/>
                </a:cxn>
                <a:cxn ang="0">
                  <a:pos x="266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0" y="27"/>
                </a:cxn>
                <a:cxn ang="0">
                  <a:pos x="153" y="28"/>
                </a:cxn>
                <a:cxn ang="0">
                  <a:pos x="154" y="0"/>
                </a:cxn>
                <a:cxn ang="0">
                  <a:pos x="111" y="0"/>
                </a:cxn>
              </a:cxnLst>
              <a:rect l="0" t="0" r="r" b="b"/>
              <a:pathLst>
                <a:path w="266" h="150">
                  <a:moveTo>
                    <a:pt x="111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5" y="148"/>
                  </a:lnTo>
                  <a:lnTo>
                    <a:pt x="266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0" y="27"/>
                  </a:lnTo>
                  <a:lnTo>
                    <a:pt x="153" y="28"/>
                  </a:lnTo>
                  <a:lnTo>
                    <a:pt x="154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880" y="3953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9" y="105"/>
                </a:cxn>
                <a:cxn ang="0">
                  <a:pos x="229" y="105"/>
                </a:cxn>
                <a:cxn ang="0">
                  <a:pos x="229" y="66"/>
                </a:cxn>
                <a:cxn ang="0">
                  <a:pos x="192" y="66"/>
                </a:cxn>
                <a:cxn ang="0">
                  <a:pos x="192" y="27"/>
                </a:cxn>
                <a:cxn ang="0">
                  <a:pos x="155" y="28"/>
                </a:cxn>
                <a:cxn ang="0">
                  <a:pos x="154" y="0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9" y="105"/>
                  </a:lnTo>
                  <a:lnTo>
                    <a:pt x="229" y="105"/>
                  </a:lnTo>
                  <a:lnTo>
                    <a:pt x="229" y="66"/>
                  </a:lnTo>
                  <a:lnTo>
                    <a:pt x="192" y="66"/>
                  </a:lnTo>
                  <a:lnTo>
                    <a:pt x="192" y="27"/>
                  </a:lnTo>
                  <a:lnTo>
                    <a:pt x="155" y="28"/>
                  </a:lnTo>
                  <a:lnTo>
                    <a:pt x="154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3485" y="3953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6"/>
                </a:cxn>
                <a:cxn ang="0">
                  <a:pos x="194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6"/>
                  </a:lnTo>
                  <a:lnTo>
                    <a:pt x="194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4089" y="3950"/>
              <a:ext cx="268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7" y="68"/>
                </a:cxn>
                <a:cxn ang="0">
                  <a:pos x="37" y="107"/>
                </a:cxn>
                <a:cxn ang="0">
                  <a:pos x="0" y="107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8" y="107"/>
                </a:cxn>
                <a:cxn ang="0">
                  <a:pos x="228" y="107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30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8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7" y="68"/>
                  </a:lnTo>
                  <a:lnTo>
                    <a:pt x="37" y="107"/>
                  </a:lnTo>
                  <a:lnTo>
                    <a:pt x="0" y="107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8" y="107"/>
                  </a:lnTo>
                  <a:lnTo>
                    <a:pt x="228" y="107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30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3787" y="3950"/>
              <a:ext cx="267" cy="1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0" y="31"/>
                </a:cxn>
                <a:cxn ang="0">
                  <a:pos x="70" y="31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7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9"/>
                </a:cxn>
                <a:cxn ang="0">
                  <a:pos x="155" y="29"/>
                </a:cxn>
                <a:cxn ang="0">
                  <a:pos x="156" y="1"/>
                </a:cxn>
                <a:cxn ang="0">
                  <a:pos x="111" y="0"/>
                </a:cxn>
              </a:cxnLst>
              <a:rect l="0" t="0" r="r" b="b"/>
              <a:pathLst>
                <a:path w="267" h="150">
                  <a:moveTo>
                    <a:pt x="111" y="0"/>
                  </a:moveTo>
                  <a:lnTo>
                    <a:pt x="110" y="31"/>
                  </a:lnTo>
                  <a:lnTo>
                    <a:pt x="70" y="31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7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9"/>
                  </a:lnTo>
                  <a:lnTo>
                    <a:pt x="155" y="29"/>
                  </a:lnTo>
                  <a:lnTo>
                    <a:pt x="156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4391" y="3953"/>
              <a:ext cx="267" cy="1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6"/>
                </a:cxn>
                <a:cxn ang="0">
                  <a:pos x="36" y="66"/>
                </a:cxn>
                <a:cxn ang="0">
                  <a:pos x="36" y="105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8"/>
                </a:cxn>
                <a:cxn ang="0">
                  <a:pos x="267" y="105"/>
                </a:cxn>
                <a:cxn ang="0">
                  <a:pos x="227" y="105"/>
                </a:cxn>
                <a:cxn ang="0">
                  <a:pos x="227" y="66"/>
                </a:cxn>
                <a:cxn ang="0">
                  <a:pos x="191" y="66"/>
                </a:cxn>
                <a:cxn ang="0">
                  <a:pos x="191" y="27"/>
                </a:cxn>
                <a:cxn ang="0">
                  <a:pos x="154" y="28"/>
                </a:cxn>
                <a:cxn ang="0">
                  <a:pos x="153" y="0"/>
                </a:cxn>
                <a:cxn ang="0">
                  <a:pos x="108" y="0"/>
                </a:cxn>
              </a:cxnLst>
              <a:rect l="0" t="0" r="r" b="b"/>
              <a:pathLst>
                <a:path w="267" h="150">
                  <a:moveTo>
                    <a:pt x="108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6"/>
                  </a:lnTo>
                  <a:lnTo>
                    <a:pt x="36" y="66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8"/>
                  </a:lnTo>
                  <a:lnTo>
                    <a:pt x="267" y="105"/>
                  </a:lnTo>
                  <a:lnTo>
                    <a:pt x="227" y="105"/>
                  </a:lnTo>
                  <a:lnTo>
                    <a:pt x="227" y="66"/>
                  </a:lnTo>
                  <a:lnTo>
                    <a:pt x="191" y="66"/>
                  </a:lnTo>
                  <a:lnTo>
                    <a:pt x="191" y="27"/>
                  </a:lnTo>
                  <a:lnTo>
                    <a:pt x="154" y="28"/>
                  </a:lnTo>
                  <a:lnTo>
                    <a:pt x="15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4975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7" y="68"/>
                </a:cxn>
                <a:cxn ang="0">
                  <a:pos x="37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4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37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4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>
              <a:off x="4682" y="3954"/>
              <a:ext cx="268" cy="1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09" y="30"/>
                </a:cxn>
                <a:cxn ang="0">
                  <a:pos x="70" y="30"/>
                </a:cxn>
                <a:cxn ang="0">
                  <a:pos x="70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7" y="149"/>
                </a:cxn>
                <a:cxn ang="0">
                  <a:pos x="268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2" y="68"/>
                </a:cxn>
                <a:cxn ang="0">
                  <a:pos x="192" y="28"/>
                </a:cxn>
                <a:cxn ang="0">
                  <a:pos x="154" y="29"/>
                </a:cxn>
                <a:cxn ang="0">
                  <a:pos x="153" y="1"/>
                </a:cxn>
                <a:cxn ang="0">
                  <a:pos x="109" y="0"/>
                </a:cxn>
              </a:cxnLst>
              <a:rect l="0" t="0" r="r" b="b"/>
              <a:pathLst>
                <a:path w="268" h="150">
                  <a:moveTo>
                    <a:pt x="109" y="0"/>
                  </a:moveTo>
                  <a:lnTo>
                    <a:pt x="109" y="30"/>
                  </a:lnTo>
                  <a:lnTo>
                    <a:pt x="70" y="30"/>
                  </a:lnTo>
                  <a:lnTo>
                    <a:pt x="70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7" y="149"/>
                  </a:lnTo>
                  <a:lnTo>
                    <a:pt x="268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2" y="68"/>
                  </a:lnTo>
                  <a:lnTo>
                    <a:pt x="192" y="28"/>
                  </a:lnTo>
                  <a:lnTo>
                    <a:pt x="154" y="29"/>
                  </a:lnTo>
                  <a:lnTo>
                    <a:pt x="153" y="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>
              <a:off x="5272" y="3954"/>
              <a:ext cx="269" cy="1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30"/>
                </a:cxn>
                <a:cxn ang="0">
                  <a:pos x="71" y="30"/>
                </a:cxn>
                <a:cxn ang="0">
                  <a:pos x="71" y="68"/>
                </a:cxn>
                <a:cxn ang="0">
                  <a:pos x="36" y="68"/>
                </a:cxn>
                <a:cxn ang="0">
                  <a:pos x="36" y="106"/>
                </a:cxn>
                <a:cxn ang="0">
                  <a:pos x="0" y="105"/>
                </a:cxn>
                <a:cxn ang="0">
                  <a:pos x="0" y="150"/>
                </a:cxn>
                <a:cxn ang="0">
                  <a:pos x="268" y="149"/>
                </a:cxn>
                <a:cxn ang="0">
                  <a:pos x="269" y="105"/>
                </a:cxn>
                <a:cxn ang="0">
                  <a:pos x="228" y="105"/>
                </a:cxn>
                <a:cxn ang="0">
                  <a:pos x="228" y="68"/>
                </a:cxn>
                <a:cxn ang="0">
                  <a:pos x="193" y="68"/>
                </a:cxn>
                <a:cxn ang="0">
                  <a:pos x="192" y="28"/>
                </a:cxn>
                <a:cxn ang="0">
                  <a:pos x="155" y="29"/>
                </a:cxn>
                <a:cxn ang="0">
                  <a:pos x="155" y="1"/>
                </a:cxn>
                <a:cxn ang="0">
                  <a:pos x="110" y="0"/>
                </a:cxn>
              </a:cxnLst>
              <a:rect l="0" t="0" r="r" b="b"/>
              <a:pathLst>
                <a:path w="269" h="150">
                  <a:moveTo>
                    <a:pt x="110" y="0"/>
                  </a:moveTo>
                  <a:lnTo>
                    <a:pt x="110" y="30"/>
                  </a:lnTo>
                  <a:lnTo>
                    <a:pt x="71" y="30"/>
                  </a:lnTo>
                  <a:lnTo>
                    <a:pt x="71" y="68"/>
                  </a:lnTo>
                  <a:lnTo>
                    <a:pt x="36" y="68"/>
                  </a:lnTo>
                  <a:lnTo>
                    <a:pt x="36" y="106"/>
                  </a:lnTo>
                  <a:lnTo>
                    <a:pt x="0" y="105"/>
                  </a:lnTo>
                  <a:lnTo>
                    <a:pt x="0" y="150"/>
                  </a:lnTo>
                  <a:lnTo>
                    <a:pt x="268" y="149"/>
                  </a:lnTo>
                  <a:lnTo>
                    <a:pt x="269" y="105"/>
                  </a:lnTo>
                  <a:lnTo>
                    <a:pt x="228" y="105"/>
                  </a:lnTo>
                  <a:lnTo>
                    <a:pt x="228" y="68"/>
                  </a:lnTo>
                  <a:lnTo>
                    <a:pt x="193" y="68"/>
                  </a:lnTo>
                  <a:lnTo>
                    <a:pt x="192" y="28"/>
                  </a:lnTo>
                  <a:lnTo>
                    <a:pt x="155" y="29"/>
                  </a:lnTo>
                  <a:lnTo>
                    <a:pt x="155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>
              <a:off x="5249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auto">
            <a:xfrm>
              <a:off x="4959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20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1" y="1"/>
                </a:cxn>
                <a:cxn ang="0">
                  <a:pos x="0" y="45"/>
                </a:cxn>
                <a:cxn ang="0">
                  <a:pos x="39" y="45"/>
                </a:cxn>
                <a:cxn ang="0">
                  <a:pos x="41" y="83"/>
                </a:cxn>
                <a:cxn ang="0">
                  <a:pos x="76" y="83"/>
                </a:cxn>
                <a:cxn ang="0">
                  <a:pos x="76" y="121"/>
                </a:cxn>
                <a:cxn ang="0">
                  <a:pos x="114" y="120"/>
                </a:cxn>
                <a:cxn ang="0">
                  <a:pos x="114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20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1" y="1"/>
                  </a:lnTo>
                  <a:lnTo>
                    <a:pt x="0" y="45"/>
                  </a:lnTo>
                  <a:lnTo>
                    <a:pt x="39" y="45"/>
                  </a:lnTo>
                  <a:lnTo>
                    <a:pt x="41" y="83"/>
                  </a:lnTo>
                  <a:lnTo>
                    <a:pt x="76" y="83"/>
                  </a:lnTo>
                  <a:lnTo>
                    <a:pt x="76" y="121"/>
                  </a:lnTo>
                  <a:lnTo>
                    <a:pt x="114" y="120"/>
                  </a:lnTo>
                  <a:lnTo>
                    <a:pt x="114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3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auto">
            <a:xfrm>
              <a:off x="4374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1"/>
                </a:cxn>
                <a:cxn ang="0">
                  <a:pos x="114" y="121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1"/>
                  </a:lnTo>
                  <a:lnTo>
                    <a:pt x="114" y="121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auto">
            <a:xfrm>
              <a:off x="4669" y="3330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20"/>
                </a:cxn>
                <a:cxn ang="0">
                  <a:pos x="114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20"/>
                  </a:lnTo>
                  <a:lnTo>
                    <a:pt x="114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auto">
            <a:xfrm>
              <a:off x="4072" y="3331"/>
              <a:ext cx="268" cy="150"/>
            </a:xfrm>
            <a:custGeom>
              <a:avLst/>
              <a:gdLst/>
              <a:ahLst/>
              <a:cxnLst>
                <a:cxn ang="0">
                  <a:pos x="159" y="150"/>
                </a:cxn>
                <a:cxn ang="0">
                  <a:pos x="159" y="119"/>
                </a:cxn>
                <a:cxn ang="0">
                  <a:pos x="199" y="119"/>
                </a:cxn>
                <a:cxn ang="0">
                  <a:pos x="199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1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7" y="82"/>
                </a:cxn>
                <a:cxn ang="0">
                  <a:pos x="77" y="119"/>
                </a:cxn>
                <a:cxn ang="0">
                  <a:pos x="114" y="118"/>
                </a:cxn>
                <a:cxn ang="0">
                  <a:pos x="115" y="149"/>
                </a:cxn>
                <a:cxn ang="0">
                  <a:pos x="159" y="150"/>
                </a:cxn>
              </a:cxnLst>
              <a:rect l="0" t="0" r="r" b="b"/>
              <a:pathLst>
                <a:path w="268" h="150">
                  <a:moveTo>
                    <a:pt x="159" y="150"/>
                  </a:moveTo>
                  <a:lnTo>
                    <a:pt x="159" y="119"/>
                  </a:lnTo>
                  <a:lnTo>
                    <a:pt x="199" y="119"/>
                  </a:lnTo>
                  <a:lnTo>
                    <a:pt x="199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1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7" y="82"/>
                  </a:lnTo>
                  <a:lnTo>
                    <a:pt x="77" y="119"/>
                  </a:lnTo>
                  <a:lnTo>
                    <a:pt x="114" y="118"/>
                  </a:lnTo>
                  <a:lnTo>
                    <a:pt x="115" y="149"/>
                  </a:lnTo>
                  <a:lnTo>
                    <a:pt x="159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>
              <a:off x="3474" y="3330"/>
              <a:ext cx="267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7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auto">
            <a:xfrm>
              <a:off x="3773" y="3330"/>
              <a:ext cx="267" cy="149"/>
            </a:xfrm>
            <a:custGeom>
              <a:avLst/>
              <a:gdLst/>
              <a:ahLst/>
              <a:cxnLst>
                <a:cxn ang="0">
                  <a:pos x="159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3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39" y="43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1"/>
                </a:cxn>
                <a:cxn ang="0">
                  <a:pos x="113" y="120"/>
                </a:cxn>
                <a:cxn ang="0">
                  <a:pos x="113" y="149"/>
                </a:cxn>
                <a:cxn ang="0">
                  <a:pos x="159" y="149"/>
                </a:cxn>
              </a:cxnLst>
              <a:rect l="0" t="0" r="r" b="b"/>
              <a:pathLst>
                <a:path w="267" h="149">
                  <a:moveTo>
                    <a:pt x="159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3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39" y="43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1"/>
                  </a:lnTo>
                  <a:lnTo>
                    <a:pt x="113" y="120"/>
                  </a:lnTo>
                  <a:lnTo>
                    <a:pt x="113" y="149"/>
                  </a:lnTo>
                  <a:lnTo>
                    <a:pt x="159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3174" y="3330"/>
              <a:ext cx="266" cy="149"/>
            </a:xfrm>
            <a:custGeom>
              <a:avLst/>
              <a:gdLst/>
              <a:ahLst/>
              <a:cxnLst>
                <a:cxn ang="0">
                  <a:pos x="155" y="149"/>
                </a:cxn>
                <a:cxn ang="0">
                  <a:pos x="155" y="118"/>
                </a:cxn>
                <a:cxn ang="0">
                  <a:pos x="195" y="118"/>
                </a:cxn>
                <a:cxn ang="0">
                  <a:pos x="195" y="81"/>
                </a:cxn>
                <a:cxn ang="0">
                  <a:pos x="231" y="81"/>
                </a:cxn>
                <a:cxn ang="0">
                  <a:pos x="231" y="43"/>
                </a:cxn>
                <a:cxn ang="0">
                  <a:pos x="266" y="43"/>
                </a:cxn>
                <a:cxn ang="0">
                  <a:pos x="266" y="1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39" y="42"/>
                </a:cxn>
                <a:cxn ang="0">
                  <a:pos x="39" y="81"/>
                </a:cxn>
                <a:cxn ang="0">
                  <a:pos x="75" y="81"/>
                </a:cxn>
                <a:cxn ang="0">
                  <a:pos x="75" y="120"/>
                </a:cxn>
                <a:cxn ang="0">
                  <a:pos x="114" y="119"/>
                </a:cxn>
                <a:cxn ang="0">
                  <a:pos x="114" y="147"/>
                </a:cxn>
                <a:cxn ang="0">
                  <a:pos x="155" y="149"/>
                </a:cxn>
              </a:cxnLst>
              <a:rect l="0" t="0" r="r" b="b"/>
              <a:pathLst>
                <a:path w="266" h="149">
                  <a:moveTo>
                    <a:pt x="155" y="149"/>
                  </a:moveTo>
                  <a:lnTo>
                    <a:pt x="155" y="118"/>
                  </a:lnTo>
                  <a:lnTo>
                    <a:pt x="195" y="118"/>
                  </a:lnTo>
                  <a:lnTo>
                    <a:pt x="195" y="81"/>
                  </a:lnTo>
                  <a:lnTo>
                    <a:pt x="231" y="81"/>
                  </a:lnTo>
                  <a:lnTo>
                    <a:pt x="231" y="43"/>
                  </a:lnTo>
                  <a:lnTo>
                    <a:pt x="266" y="43"/>
                  </a:lnTo>
                  <a:lnTo>
                    <a:pt x="266" y="1"/>
                  </a:lnTo>
                  <a:lnTo>
                    <a:pt x="0" y="0"/>
                  </a:lnTo>
                  <a:lnTo>
                    <a:pt x="0" y="42"/>
                  </a:lnTo>
                  <a:lnTo>
                    <a:pt x="39" y="42"/>
                  </a:lnTo>
                  <a:lnTo>
                    <a:pt x="39" y="81"/>
                  </a:lnTo>
                  <a:lnTo>
                    <a:pt x="75" y="81"/>
                  </a:lnTo>
                  <a:lnTo>
                    <a:pt x="75" y="120"/>
                  </a:lnTo>
                  <a:lnTo>
                    <a:pt x="114" y="119"/>
                  </a:lnTo>
                  <a:lnTo>
                    <a:pt x="114" y="147"/>
                  </a:lnTo>
                  <a:lnTo>
                    <a:pt x="155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255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4"/>
                </a:cxn>
                <a:cxn ang="0">
                  <a:pos x="268" y="44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4"/>
                  </a:lnTo>
                  <a:lnTo>
                    <a:pt x="268" y="44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2858" y="3331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6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0" y="44"/>
                </a:cxn>
                <a:cxn ang="0">
                  <a:pos x="40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6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0" y="44"/>
                  </a:lnTo>
                  <a:lnTo>
                    <a:pt x="40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auto">
            <a:xfrm>
              <a:off x="2260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42"/>
            <p:cNvSpPr>
              <a:spLocks/>
            </p:cNvSpPr>
            <p:nvPr/>
          </p:nvSpPr>
          <p:spPr bwMode="auto">
            <a:xfrm>
              <a:off x="1651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3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40" y="43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3" y="119"/>
                </a:cxn>
                <a:cxn ang="0">
                  <a:pos x="114" y="149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3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0" y="43"/>
                  </a:lnTo>
                  <a:lnTo>
                    <a:pt x="40" y="43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3" y="119"/>
                  </a:lnTo>
                  <a:lnTo>
                    <a:pt x="114" y="149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43"/>
            <p:cNvSpPr>
              <a:spLocks/>
            </p:cNvSpPr>
            <p:nvPr/>
          </p:nvSpPr>
          <p:spPr bwMode="auto">
            <a:xfrm>
              <a:off x="1958" y="3330"/>
              <a:ext cx="268" cy="150"/>
            </a:xfrm>
            <a:custGeom>
              <a:avLst/>
              <a:gdLst/>
              <a:ahLst/>
              <a:cxnLst>
                <a:cxn ang="0">
                  <a:pos x="158" y="150"/>
                </a:cxn>
                <a:cxn ang="0">
                  <a:pos x="158" y="119"/>
                </a:cxn>
                <a:cxn ang="0">
                  <a:pos x="197" y="120"/>
                </a:cxn>
                <a:cxn ang="0">
                  <a:pos x="197" y="83"/>
                </a:cxn>
                <a:cxn ang="0">
                  <a:pos x="232" y="83"/>
                </a:cxn>
                <a:cxn ang="0">
                  <a:pos x="232" y="45"/>
                </a:cxn>
                <a:cxn ang="0">
                  <a:pos x="267" y="45"/>
                </a:cxn>
                <a:cxn ang="0">
                  <a:pos x="268" y="0"/>
                </a:cxn>
                <a:cxn ang="0">
                  <a:pos x="0" y="1"/>
                </a:cxn>
                <a:cxn ang="0">
                  <a:pos x="1" y="45"/>
                </a:cxn>
                <a:cxn ang="0">
                  <a:pos x="39" y="45"/>
                </a:cxn>
                <a:cxn ang="0">
                  <a:pos x="39" y="82"/>
                </a:cxn>
                <a:cxn ang="0">
                  <a:pos x="76" y="82"/>
                </a:cxn>
                <a:cxn ang="0">
                  <a:pos x="76" y="120"/>
                </a:cxn>
                <a:cxn ang="0">
                  <a:pos x="114" y="119"/>
                </a:cxn>
                <a:cxn ang="0">
                  <a:pos x="113" y="150"/>
                </a:cxn>
                <a:cxn ang="0">
                  <a:pos x="158" y="150"/>
                </a:cxn>
              </a:cxnLst>
              <a:rect l="0" t="0" r="r" b="b"/>
              <a:pathLst>
                <a:path w="268" h="150">
                  <a:moveTo>
                    <a:pt x="158" y="150"/>
                  </a:moveTo>
                  <a:lnTo>
                    <a:pt x="158" y="119"/>
                  </a:lnTo>
                  <a:lnTo>
                    <a:pt x="197" y="120"/>
                  </a:lnTo>
                  <a:lnTo>
                    <a:pt x="197" y="83"/>
                  </a:lnTo>
                  <a:lnTo>
                    <a:pt x="232" y="83"/>
                  </a:lnTo>
                  <a:lnTo>
                    <a:pt x="232" y="45"/>
                  </a:lnTo>
                  <a:lnTo>
                    <a:pt x="267" y="45"/>
                  </a:lnTo>
                  <a:lnTo>
                    <a:pt x="268" y="0"/>
                  </a:lnTo>
                  <a:lnTo>
                    <a:pt x="0" y="1"/>
                  </a:lnTo>
                  <a:lnTo>
                    <a:pt x="1" y="45"/>
                  </a:lnTo>
                  <a:lnTo>
                    <a:pt x="39" y="45"/>
                  </a:lnTo>
                  <a:lnTo>
                    <a:pt x="39" y="82"/>
                  </a:lnTo>
                  <a:lnTo>
                    <a:pt x="76" y="82"/>
                  </a:lnTo>
                  <a:lnTo>
                    <a:pt x="76" y="120"/>
                  </a:lnTo>
                  <a:lnTo>
                    <a:pt x="114" y="119"/>
                  </a:lnTo>
                  <a:lnTo>
                    <a:pt x="113" y="150"/>
                  </a:lnTo>
                  <a:lnTo>
                    <a:pt x="158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auto">
            <a:xfrm>
              <a:off x="1353" y="3331"/>
              <a:ext cx="269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8" y="119"/>
                </a:cxn>
                <a:cxn ang="0">
                  <a:pos x="198" y="82"/>
                </a:cxn>
                <a:cxn ang="0">
                  <a:pos x="233" y="82"/>
                </a:cxn>
                <a:cxn ang="0">
                  <a:pos x="233" y="44"/>
                </a:cxn>
                <a:cxn ang="0">
                  <a:pos x="269" y="45"/>
                </a:cxn>
                <a:cxn ang="0">
                  <a:pos x="2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1" y="44"/>
                </a:cxn>
                <a:cxn ang="0">
                  <a:pos x="40" y="82"/>
                </a:cxn>
                <a:cxn ang="0">
                  <a:pos x="76" y="82"/>
                </a:cxn>
                <a:cxn ang="0">
                  <a:pos x="77" y="120"/>
                </a:cxn>
                <a:cxn ang="0">
                  <a:pos x="114" y="119"/>
                </a:cxn>
                <a:cxn ang="0">
                  <a:pos x="114" y="149"/>
                </a:cxn>
                <a:cxn ang="0">
                  <a:pos x="158" y="149"/>
                </a:cxn>
              </a:cxnLst>
              <a:rect l="0" t="0" r="r" b="b"/>
              <a:pathLst>
                <a:path w="269" h="149">
                  <a:moveTo>
                    <a:pt x="158" y="149"/>
                  </a:moveTo>
                  <a:lnTo>
                    <a:pt x="158" y="119"/>
                  </a:lnTo>
                  <a:lnTo>
                    <a:pt x="198" y="119"/>
                  </a:lnTo>
                  <a:lnTo>
                    <a:pt x="198" y="82"/>
                  </a:lnTo>
                  <a:lnTo>
                    <a:pt x="233" y="82"/>
                  </a:lnTo>
                  <a:lnTo>
                    <a:pt x="233" y="44"/>
                  </a:lnTo>
                  <a:lnTo>
                    <a:pt x="269" y="45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1" y="44"/>
                  </a:lnTo>
                  <a:lnTo>
                    <a:pt x="40" y="82"/>
                  </a:lnTo>
                  <a:lnTo>
                    <a:pt x="76" y="82"/>
                  </a:lnTo>
                  <a:lnTo>
                    <a:pt x="77" y="120"/>
                  </a:lnTo>
                  <a:lnTo>
                    <a:pt x="114" y="119"/>
                  </a:lnTo>
                  <a:lnTo>
                    <a:pt x="114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45"/>
            <p:cNvSpPr>
              <a:spLocks/>
            </p:cNvSpPr>
            <p:nvPr/>
          </p:nvSpPr>
          <p:spPr bwMode="auto">
            <a:xfrm>
              <a:off x="741" y="3330"/>
              <a:ext cx="267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20"/>
                </a:cxn>
                <a:cxn ang="0">
                  <a:pos x="197" y="120"/>
                </a:cxn>
                <a:cxn ang="0">
                  <a:pos x="196" y="83"/>
                </a:cxn>
                <a:cxn ang="0">
                  <a:pos x="231" y="82"/>
                </a:cxn>
                <a:cxn ang="0">
                  <a:pos x="231" y="45"/>
                </a:cxn>
                <a:cxn ang="0">
                  <a:pos x="267" y="45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5"/>
                </a:cxn>
                <a:cxn ang="0">
                  <a:pos x="38" y="45"/>
                </a:cxn>
                <a:cxn ang="0">
                  <a:pos x="38" y="83"/>
                </a:cxn>
                <a:cxn ang="0">
                  <a:pos x="75" y="83"/>
                </a:cxn>
                <a:cxn ang="0">
                  <a:pos x="75" y="120"/>
                </a:cxn>
                <a:cxn ang="0">
                  <a:pos x="113" y="120"/>
                </a:cxn>
                <a:cxn ang="0">
                  <a:pos x="113" y="150"/>
                </a:cxn>
                <a:cxn ang="0">
                  <a:pos x="157" y="150"/>
                </a:cxn>
              </a:cxnLst>
              <a:rect l="0" t="0" r="r" b="b"/>
              <a:pathLst>
                <a:path w="267" h="150">
                  <a:moveTo>
                    <a:pt x="157" y="150"/>
                  </a:moveTo>
                  <a:lnTo>
                    <a:pt x="157" y="120"/>
                  </a:lnTo>
                  <a:lnTo>
                    <a:pt x="197" y="120"/>
                  </a:lnTo>
                  <a:lnTo>
                    <a:pt x="196" y="83"/>
                  </a:lnTo>
                  <a:lnTo>
                    <a:pt x="231" y="82"/>
                  </a:lnTo>
                  <a:lnTo>
                    <a:pt x="231" y="45"/>
                  </a:lnTo>
                  <a:lnTo>
                    <a:pt x="267" y="45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5"/>
                  </a:lnTo>
                  <a:lnTo>
                    <a:pt x="38" y="45"/>
                  </a:lnTo>
                  <a:lnTo>
                    <a:pt x="38" y="83"/>
                  </a:lnTo>
                  <a:lnTo>
                    <a:pt x="75" y="83"/>
                  </a:lnTo>
                  <a:lnTo>
                    <a:pt x="75" y="120"/>
                  </a:lnTo>
                  <a:lnTo>
                    <a:pt x="113" y="120"/>
                  </a:lnTo>
                  <a:lnTo>
                    <a:pt x="113" y="150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1045" y="3331"/>
              <a:ext cx="268" cy="150"/>
            </a:xfrm>
            <a:custGeom>
              <a:avLst/>
              <a:gdLst/>
              <a:ahLst/>
              <a:cxnLst>
                <a:cxn ang="0">
                  <a:pos x="157" y="150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2" y="45"/>
                </a:cxn>
                <a:cxn ang="0">
                  <a:pos x="268" y="45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9"/>
                </a:cxn>
                <a:cxn ang="0">
                  <a:pos x="113" y="118"/>
                </a:cxn>
                <a:cxn ang="0">
                  <a:pos x="113" y="149"/>
                </a:cxn>
                <a:cxn ang="0">
                  <a:pos x="157" y="150"/>
                </a:cxn>
              </a:cxnLst>
              <a:rect l="0" t="0" r="r" b="b"/>
              <a:pathLst>
                <a:path w="268" h="150">
                  <a:moveTo>
                    <a:pt x="157" y="150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2" y="45"/>
                  </a:lnTo>
                  <a:lnTo>
                    <a:pt x="268" y="4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9"/>
                  </a:lnTo>
                  <a:lnTo>
                    <a:pt x="113" y="118"/>
                  </a:lnTo>
                  <a:lnTo>
                    <a:pt x="113" y="149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439" y="3331"/>
              <a:ext cx="268" cy="149"/>
            </a:xfrm>
            <a:custGeom>
              <a:avLst/>
              <a:gdLst/>
              <a:ahLst/>
              <a:cxnLst>
                <a:cxn ang="0">
                  <a:pos x="158" y="149"/>
                </a:cxn>
                <a:cxn ang="0">
                  <a:pos x="158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1" y="82"/>
                </a:cxn>
                <a:cxn ang="0">
                  <a:pos x="231" y="44"/>
                </a:cxn>
                <a:cxn ang="0">
                  <a:pos x="268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20"/>
                </a:cxn>
                <a:cxn ang="0">
                  <a:pos x="113" y="119"/>
                </a:cxn>
                <a:cxn ang="0">
                  <a:pos x="113" y="149"/>
                </a:cxn>
                <a:cxn ang="0">
                  <a:pos x="158" y="149"/>
                </a:cxn>
              </a:cxnLst>
              <a:rect l="0" t="0" r="r" b="b"/>
              <a:pathLst>
                <a:path w="268" h="149">
                  <a:moveTo>
                    <a:pt x="158" y="149"/>
                  </a:moveTo>
                  <a:lnTo>
                    <a:pt x="158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1" y="82"/>
                  </a:lnTo>
                  <a:lnTo>
                    <a:pt x="231" y="44"/>
                  </a:lnTo>
                  <a:lnTo>
                    <a:pt x="268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20"/>
                  </a:lnTo>
                  <a:lnTo>
                    <a:pt x="113" y="119"/>
                  </a:lnTo>
                  <a:lnTo>
                    <a:pt x="113" y="149"/>
                  </a:lnTo>
                  <a:lnTo>
                    <a:pt x="158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>
              <a:off x="128" y="3331"/>
              <a:ext cx="267" cy="149"/>
            </a:xfrm>
            <a:custGeom>
              <a:avLst/>
              <a:gdLst/>
              <a:ahLst/>
              <a:cxnLst>
                <a:cxn ang="0">
                  <a:pos x="157" y="149"/>
                </a:cxn>
                <a:cxn ang="0">
                  <a:pos x="157" y="119"/>
                </a:cxn>
                <a:cxn ang="0">
                  <a:pos x="197" y="119"/>
                </a:cxn>
                <a:cxn ang="0">
                  <a:pos x="197" y="82"/>
                </a:cxn>
                <a:cxn ang="0">
                  <a:pos x="232" y="82"/>
                </a:cxn>
                <a:cxn ang="0">
                  <a:pos x="231" y="44"/>
                </a:cxn>
                <a:cxn ang="0">
                  <a:pos x="267" y="44"/>
                </a:cxn>
                <a:cxn ang="0">
                  <a:pos x="267" y="0"/>
                </a:cxn>
                <a:cxn ang="0">
                  <a:pos x="0" y="1"/>
                </a:cxn>
                <a:cxn ang="0">
                  <a:pos x="0" y="44"/>
                </a:cxn>
                <a:cxn ang="0">
                  <a:pos x="39" y="44"/>
                </a:cxn>
                <a:cxn ang="0">
                  <a:pos x="39" y="82"/>
                </a:cxn>
                <a:cxn ang="0">
                  <a:pos x="75" y="82"/>
                </a:cxn>
                <a:cxn ang="0">
                  <a:pos x="75" y="118"/>
                </a:cxn>
                <a:cxn ang="0">
                  <a:pos x="113" y="117"/>
                </a:cxn>
                <a:cxn ang="0">
                  <a:pos x="113" y="149"/>
                </a:cxn>
                <a:cxn ang="0">
                  <a:pos x="157" y="149"/>
                </a:cxn>
              </a:cxnLst>
              <a:rect l="0" t="0" r="r" b="b"/>
              <a:pathLst>
                <a:path w="267" h="149">
                  <a:moveTo>
                    <a:pt x="157" y="149"/>
                  </a:moveTo>
                  <a:lnTo>
                    <a:pt x="157" y="119"/>
                  </a:lnTo>
                  <a:lnTo>
                    <a:pt x="197" y="119"/>
                  </a:lnTo>
                  <a:lnTo>
                    <a:pt x="197" y="82"/>
                  </a:lnTo>
                  <a:lnTo>
                    <a:pt x="232" y="82"/>
                  </a:lnTo>
                  <a:lnTo>
                    <a:pt x="231" y="44"/>
                  </a:lnTo>
                  <a:lnTo>
                    <a:pt x="267" y="44"/>
                  </a:lnTo>
                  <a:lnTo>
                    <a:pt x="267" y="0"/>
                  </a:lnTo>
                  <a:lnTo>
                    <a:pt x="0" y="1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82"/>
                  </a:lnTo>
                  <a:lnTo>
                    <a:pt x="75" y="82"/>
                  </a:lnTo>
                  <a:lnTo>
                    <a:pt x="75" y="118"/>
                  </a:lnTo>
                  <a:lnTo>
                    <a:pt x="113" y="117"/>
                  </a:lnTo>
                  <a:lnTo>
                    <a:pt x="113" y="149"/>
                  </a:lnTo>
                  <a:lnTo>
                    <a:pt x="157" y="149"/>
                  </a:lnTo>
                  <a:close/>
                </a:path>
              </a:pathLst>
            </a:custGeom>
            <a:solidFill>
              <a:srgbClr val="FF1E4F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49"/>
            <p:cNvSpPr>
              <a:spLocks/>
            </p:cNvSpPr>
            <p:nvPr/>
          </p:nvSpPr>
          <p:spPr bwMode="auto">
            <a:xfrm>
              <a:off x="1232" y="3486"/>
              <a:ext cx="528" cy="446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6"/>
                </a:cxn>
                <a:cxn ang="0">
                  <a:pos x="109" y="116"/>
                </a:cxn>
                <a:cxn ang="0">
                  <a:pos x="108" y="166"/>
                </a:cxn>
                <a:cxn ang="0">
                  <a:pos x="50" y="166"/>
                </a:cxn>
                <a:cxn ang="0">
                  <a:pos x="52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09" y="358"/>
                </a:cxn>
                <a:cxn ang="0">
                  <a:pos x="176" y="356"/>
                </a:cxn>
                <a:cxn ang="0">
                  <a:pos x="176" y="401"/>
                </a:cxn>
                <a:cxn ang="0">
                  <a:pos x="237" y="401"/>
                </a:cxn>
                <a:cxn ang="0">
                  <a:pos x="237" y="446"/>
                </a:cxn>
                <a:cxn ang="0">
                  <a:pos x="304" y="446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4"/>
                </a:cxn>
                <a:cxn ang="0">
                  <a:pos x="416" y="164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6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6"/>
                  </a:lnTo>
                  <a:lnTo>
                    <a:pt x="109" y="116"/>
                  </a:lnTo>
                  <a:lnTo>
                    <a:pt x="108" y="166"/>
                  </a:lnTo>
                  <a:lnTo>
                    <a:pt x="50" y="166"/>
                  </a:lnTo>
                  <a:lnTo>
                    <a:pt x="52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09" y="358"/>
                  </a:lnTo>
                  <a:lnTo>
                    <a:pt x="176" y="356"/>
                  </a:lnTo>
                  <a:lnTo>
                    <a:pt x="176" y="401"/>
                  </a:lnTo>
                  <a:lnTo>
                    <a:pt x="237" y="401"/>
                  </a:lnTo>
                  <a:lnTo>
                    <a:pt x="237" y="446"/>
                  </a:lnTo>
                  <a:lnTo>
                    <a:pt x="304" y="446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4"/>
                  </a:lnTo>
                  <a:lnTo>
                    <a:pt x="416" y="164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Rectangle 50"/>
            <p:cNvSpPr>
              <a:spLocks noChangeArrowheads="1"/>
            </p:cNvSpPr>
            <p:nvPr/>
          </p:nvSpPr>
          <p:spPr bwMode="auto">
            <a:xfrm>
              <a:off x="1402" y="3659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Rectangle 51"/>
            <p:cNvSpPr>
              <a:spLocks noChangeArrowheads="1"/>
            </p:cNvSpPr>
            <p:nvPr/>
          </p:nvSpPr>
          <p:spPr bwMode="auto">
            <a:xfrm>
              <a:off x="1444" y="3700"/>
              <a:ext cx="98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52"/>
            <p:cNvSpPr>
              <a:spLocks/>
            </p:cNvSpPr>
            <p:nvPr/>
          </p:nvSpPr>
          <p:spPr bwMode="auto">
            <a:xfrm>
              <a:off x="2135" y="3487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4" y="0"/>
                </a:cxn>
                <a:cxn ang="0">
                  <a:pos x="234" y="54"/>
                </a:cxn>
                <a:cxn ang="0">
                  <a:pos x="167" y="54"/>
                </a:cxn>
                <a:cxn ang="0">
                  <a:pos x="167" y="115"/>
                </a:cxn>
                <a:cxn ang="0">
                  <a:pos x="110" y="115"/>
                </a:cxn>
                <a:cxn ang="0">
                  <a:pos x="109" y="166"/>
                </a:cxn>
                <a:cxn ang="0">
                  <a:pos x="51" y="166"/>
                </a:cxn>
                <a:cxn ang="0">
                  <a:pos x="53" y="209"/>
                </a:cxn>
                <a:cxn ang="0">
                  <a:pos x="0" y="209"/>
                </a:cxn>
                <a:cxn ang="0">
                  <a:pos x="0" y="265"/>
                </a:cxn>
                <a:cxn ang="0">
                  <a:pos x="56" y="265"/>
                </a:cxn>
                <a:cxn ang="0">
                  <a:pos x="56" y="310"/>
                </a:cxn>
                <a:cxn ang="0">
                  <a:pos x="110" y="310"/>
                </a:cxn>
                <a:cxn ang="0">
                  <a:pos x="110" y="357"/>
                </a:cxn>
                <a:cxn ang="0">
                  <a:pos x="177" y="355"/>
                </a:cxn>
                <a:cxn ang="0">
                  <a:pos x="177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5" y="445"/>
                </a:cxn>
                <a:cxn ang="0">
                  <a:pos x="305" y="398"/>
                </a:cxn>
                <a:cxn ang="0">
                  <a:pos x="361" y="398"/>
                </a:cxn>
                <a:cxn ang="0">
                  <a:pos x="361" y="350"/>
                </a:cxn>
                <a:cxn ang="0">
                  <a:pos x="416" y="350"/>
                </a:cxn>
                <a:cxn ang="0">
                  <a:pos x="416" y="305"/>
                </a:cxn>
                <a:cxn ang="0">
                  <a:pos x="470" y="305"/>
                </a:cxn>
                <a:cxn ang="0">
                  <a:pos x="470" y="265"/>
                </a:cxn>
                <a:cxn ang="0">
                  <a:pos x="528" y="265"/>
                </a:cxn>
                <a:cxn ang="0">
                  <a:pos x="528" y="211"/>
                </a:cxn>
                <a:cxn ang="0">
                  <a:pos x="466" y="211"/>
                </a:cxn>
                <a:cxn ang="0">
                  <a:pos x="466" y="163"/>
                </a:cxn>
                <a:cxn ang="0">
                  <a:pos x="417" y="163"/>
                </a:cxn>
                <a:cxn ang="0">
                  <a:pos x="417" y="111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4" y="0"/>
                  </a:lnTo>
                  <a:lnTo>
                    <a:pt x="234" y="54"/>
                  </a:lnTo>
                  <a:lnTo>
                    <a:pt x="167" y="54"/>
                  </a:lnTo>
                  <a:lnTo>
                    <a:pt x="167" y="115"/>
                  </a:lnTo>
                  <a:lnTo>
                    <a:pt x="110" y="115"/>
                  </a:lnTo>
                  <a:lnTo>
                    <a:pt x="109" y="166"/>
                  </a:lnTo>
                  <a:lnTo>
                    <a:pt x="51" y="166"/>
                  </a:lnTo>
                  <a:lnTo>
                    <a:pt x="53" y="209"/>
                  </a:lnTo>
                  <a:lnTo>
                    <a:pt x="0" y="209"/>
                  </a:lnTo>
                  <a:lnTo>
                    <a:pt x="0" y="265"/>
                  </a:lnTo>
                  <a:lnTo>
                    <a:pt x="56" y="265"/>
                  </a:lnTo>
                  <a:lnTo>
                    <a:pt x="56" y="310"/>
                  </a:lnTo>
                  <a:lnTo>
                    <a:pt x="110" y="310"/>
                  </a:lnTo>
                  <a:lnTo>
                    <a:pt x="110" y="357"/>
                  </a:lnTo>
                  <a:lnTo>
                    <a:pt x="177" y="355"/>
                  </a:lnTo>
                  <a:lnTo>
                    <a:pt x="177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5" y="445"/>
                  </a:lnTo>
                  <a:lnTo>
                    <a:pt x="305" y="398"/>
                  </a:lnTo>
                  <a:lnTo>
                    <a:pt x="361" y="398"/>
                  </a:lnTo>
                  <a:lnTo>
                    <a:pt x="361" y="350"/>
                  </a:lnTo>
                  <a:lnTo>
                    <a:pt x="416" y="350"/>
                  </a:lnTo>
                  <a:lnTo>
                    <a:pt x="416" y="305"/>
                  </a:lnTo>
                  <a:lnTo>
                    <a:pt x="470" y="305"/>
                  </a:lnTo>
                  <a:lnTo>
                    <a:pt x="470" y="265"/>
                  </a:lnTo>
                  <a:lnTo>
                    <a:pt x="528" y="265"/>
                  </a:lnTo>
                  <a:lnTo>
                    <a:pt x="528" y="211"/>
                  </a:lnTo>
                  <a:lnTo>
                    <a:pt x="466" y="211"/>
                  </a:lnTo>
                  <a:lnTo>
                    <a:pt x="466" y="163"/>
                  </a:lnTo>
                  <a:lnTo>
                    <a:pt x="417" y="163"/>
                  </a:lnTo>
                  <a:lnTo>
                    <a:pt x="417" y="111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Rectangle 53"/>
            <p:cNvSpPr>
              <a:spLocks noChangeArrowheads="1"/>
            </p:cNvSpPr>
            <p:nvPr/>
          </p:nvSpPr>
          <p:spPr bwMode="auto">
            <a:xfrm>
              <a:off x="2303" y="3656"/>
              <a:ext cx="186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2346" y="3696"/>
              <a:ext cx="98" cy="44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55"/>
            <p:cNvSpPr>
              <a:spLocks/>
            </p:cNvSpPr>
            <p:nvPr/>
          </p:nvSpPr>
          <p:spPr bwMode="auto">
            <a:xfrm>
              <a:off x="3049" y="3488"/>
              <a:ext cx="526" cy="445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6" y="355"/>
                </a:cxn>
                <a:cxn ang="0">
                  <a:pos x="176" y="400"/>
                </a:cxn>
                <a:cxn ang="0">
                  <a:pos x="238" y="400"/>
                </a:cxn>
                <a:cxn ang="0">
                  <a:pos x="238" y="445"/>
                </a:cxn>
                <a:cxn ang="0">
                  <a:pos x="302" y="445"/>
                </a:cxn>
                <a:cxn ang="0">
                  <a:pos x="302" y="399"/>
                </a:cxn>
                <a:cxn ang="0">
                  <a:pos x="358" y="399"/>
                </a:cxn>
                <a:cxn ang="0">
                  <a:pos x="358" y="350"/>
                </a:cxn>
                <a:cxn ang="0">
                  <a:pos x="413" y="350"/>
                </a:cxn>
                <a:cxn ang="0">
                  <a:pos x="413" y="305"/>
                </a:cxn>
                <a:cxn ang="0">
                  <a:pos x="470" y="305"/>
                </a:cxn>
                <a:cxn ang="0">
                  <a:pos x="470" y="266"/>
                </a:cxn>
                <a:cxn ang="0">
                  <a:pos x="526" y="266"/>
                </a:cxn>
                <a:cxn ang="0">
                  <a:pos x="526" y="211"/>
                </a:cxn>
                <a:cxn ang="0">
                  <a:pos x="463" y="211"/>
                </a:cxn>
                <a:cxn ang="0">
                  <a:pos x="463" y="165"/>
                </a:cxn>
                <a:cxn ang="0">
                  <a:pos x="414" y="165"/>
                </a:cxn>
                <a:cxn ang="0">
                  <a:pos x="414" y="111"/>
                </a:cxn>
                <a:cxn ang="0">
                  <a:pos x="365" y="113"/>
                </a:cxn>
                <a:cxn ang="0">
                  <a:pos x="365" y="55"/>
                </a:cxn>
                <a:cxn ang="0">
                  <a:pos x="296" y="53"/>
                </a:cxn>
                <a:cxn ang="0">
                  <a:pos x="297" y="0"/>
                </a:cxn>
              </a:cxnLst>
              <a:rect l="0" t="0" r="r" b="b"/>
              <a:pathLst>
                <a:path w="526" h="445">
                  <a:moveTo>
                    <a:pt x="297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6" y="355"/>
                  </a:lnTo>
                  <a:lnTo>
                    <a:pt x="176" y="400"/>
                  </a:lnTo>
                  <a:lnTo>
                    <a:pt x="238" y="400"/>
                  </a:lnTo>
                  <a:lnTo>
                    <a:pt x="238" y="445"/>
                  </a:lnTo>
                  <a:lnTo>
                    <a:pt x="302" y="445"/>
                  </a:lnTo>
                  <a:lnTo>
                    <a:pt x="302" y="399"/>
                  </a:lnTo>
                  <a:lnTo>
                    <a:pt x="358" y="399"/>
                  </a:lnTo>
                  <a:lnTo>
                    <a:pt x="358" y="350"/>
                  </a:lnTo>
                  <a:lnTo>
                    <a:pt x="413" y="350"/>
                  </a:lnTo>
                  <a:lnTo>
                    <a:pt x="413" y="305"/>
                  </a:lnTo>
                  <a:lnTo>
                    <a:pt x="470" y="305"/>
                  </a:lnTo>
                  <a:lnTo>
                    <a:pt x="470" y="266"/>
                  </a:lnTo>
                  <a:lnTo>
                    <a:pt x="526" y="266"/>
                  </a:lnTo>
                  <a:lnTo>
                    <a:pt x="526" y="211"/>
                  </a:lnTo>
                  <a:lnTo>
                    <a:pt x="463" y="211"/>
                  </a:lnTo>
                  <a:lnTo>
                    <a:pt x="463" y="165"/>
                  </a:lnTo>
                  <a:lnTo>
                    <a:pt x="414" y="165"/>
                  </a:lnTo>
                  <a:lnTo>
                    <a:pt x="414" y="111"/>
                  </a:lnTo>
                  <a:lnTo>
                    <a:pt x="365" y="113"/>
                  </a:lnTo>
                  <a:lnTo>
                    <a:pt x="365" y="55"/>
                  </a:lnTo>
                  <a:lnTo>
                    <a:pt x="296" y="53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Rectangle 56"/>
            <p:cNvSpPr>
              <a:spLocks noChangeArrowheads="1"/>
            </p:cNvSpPr>
            <p:nvPr/>
          </p:nvSpPr>
          <p:spPr bwMode="auto">
            <a:xfrm>
              <a:off x="3219" y="3661"/>
              <a:ext cx="184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Rectangle 57"/>
            <p:cNvSpPr>
              <a:spLocks noChangeArrowheads="1"/>
            </p:cNvSpPr>
            <p:nvPr/>
          </p:nvSpPr>
          <p:spPr bwMode="auto">
            <a:xfrm>
              <a:off x="3261" y="3702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58"/>
            <p:cNvSpPr>
              <a:spLocks/>
            </p:cNvSpPr>
            <p:nvPr/>
          </p:nvSpPr>
          <p:spPr bwMode="auto">
            <a:xfrm>
              <a:off x="3957" y="3488"/>
              <a:ext cx="528" cy="445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233" y="0"/>
                </a:cxn>
                <a:cxn ang="0">
                  <a:pos x="233" y="54"/>
                </a:cxn>
                <a:cxn ang="0">
                  <a:pos x="166" y="54"/>
                </a:cxn>
                <a:cxn ang="0">
                  <a:pos x="166" y="115"/>
                </a:cxn>
                <a:cxn ang="0">
                  <a:pos x="109" y="115"/>
                </a:cxn>
                <a:cxn ang="0">
                  <a:pos x="109" y="166"/>
                </a:cxn>
                <a:cxn ang="0">
                  <a:pos x="50" y="166"/>
                </a:cxn>
                <a:cxn ang="0">
                  <a:pos x="52" y="211"/>
                </a:cxn>
                <a:cxn ang="0">
                  <a:pos x="0" y="211"/>
                </a:cxn>
                <a:cxn ang="0">
                  <a:pos x="0" y="266"/>
                </a:cxn>
                <a:cxn ang="0">
                  <a:pos x="56" y="266"/>
                </a:cxn>
                <a:cxn ang="0">
                  <a:pos x="56" y="311"/>
                </a:cxn>
                <a:cxn ang="0">
                  <a:pos x="109" y="311"/>
                </a:cxn>
                <a:cxn ang="0">
                  <a:pos x="110" y="358"/>
                </a:cxn>
                <a:cxn ang="0">
                  <a:pos x="177" y="356"/>
                </a:cxn>
                <a:cxn ang="0">
                  <a:pos x="177" y="401"/>
                </a:cxn>
                <a:cxn ang="0">
                  <a:pos x="238" y="401"/>
                </a:cxn>
                <a:cxn ang="0">
                  <a:pos x="238" y="445"/>
                </a:cxn>
                <a:cxn ang="0">
                  <a:pos x="304" y="445"/>
                </a:cxn>
                <a:cxn ang="0">
                  <a:pos x="304" y="399"/>
                </a:cxn>
                <a:cxn ang="0">
                  <a:pos x="360" y="399"/>
                </a:cxn>
                <a:cxn ang="0">
                  <a:pos x="360" y="351"/>
                </a:cxn>
                <a:cxn ang="0">
                  <a:pos x="415" y="351"/>
                </a:cxn>
                <a:cxn ang="0">
                  <a:pos x="415" y="306"/>
                </a:cxn>
                <a:cxn ang="0">
                  <a:pos x="470" y="306"/>
                </a:cxn>
                <a:cxn ang="0">
                  <a:pos x="470" y="266"/>
                </a:cxn>
                <a:cxn ang="0">
                  <a:pos x="528" y="266"/>
                </a:cxn>
                <a:cxn ang="0">
                  <a:pos x="528" y="212"/>
                </a:cxn>
                <a:cxn ang="0">
                  <a:pos x="465" y="212"/>
                </a:cxn>
                <a:cxn ang="0">
                  <a:pos x="465" y="165"/>
                </a:cxn>
                <a:cxn ang="0">
                  <a:pos x="416" y="165"/>
                </a:cxn>
                <a:cxn ang="0">
                  <a:pos x="416" y="111"/>
                </a:cxn>
                <a:cxn ang="0">
                  <a:pos x="367" y="114"/>
                </a:cxn>
                <a:cxn ang="0">
                  <a:pos x="367" y="55"/>
                </a:cxn>
                <a:cxn ang="0">
                  <a:pos x="298" y="53"/>
                </a:cxn>
                <a:cxn ang="0">
                  <a:pos x="299" y="0"/>
                </a:cxn>
              </a:cxnLst>
              <a:rect l="0" t="0" r="r" b="b"/>
              <a:pathLst>
                <a:path w="528" h="445">
                  <a:moveTo>
                    <a:pt x="299" y="0"/>
                  </a:moveTo>
                  <a:lnTo>
                    <a:pt x="233" y="0"/>
                  </a:lnTo>
                  <a:lnTo>
                    <a:pt x="233" y="54"/>
                  </a:lnTo>
                  <a:lnTo>
                    <a:pt x="166" y="54"/>
                  </a:lnTo>
                  <a:lnTo>
                    <a:pt x="166" y="115"/>
                  </a:lnTo>
                  <a:lnTo>
                    <a:pt x="109" y="115"/>
                  </a:lnTo>
                  <a:lnTo>
                    <a:pt x="109" y="166"/>
                  </a:lnTo>
                  <a:lnTo>
                    <a:pt x="50" y="166"/>
                  </a:lnTo>
                  <a:lnTo>
                    <a:pt x="52" y="211"/>
                  </a:lnTo>
                  <a:lnTo>
                    <a:pt x="0" y="211"/>
                  </a:lnTo>
                  <a:lnTo>
                    <a:pt x="0" y="266"/>
                  </a:lnTo>
                  <a:lnTo>
                    <a:pt x="56" y="266"/>
                  </a:lnTo>
                  <a:lnTo>
                    <a:pt x="56" y="311"/>
                  </a:lnTo>
                  <a:lnTo>
                    <a:pt x="109" y="311"/>
                  </a:lnTo>
                  <a:lnTo>
                    <a:pt x="110" y="358"/>
                  </a:lnTo>
                  <a:lnTo>
                    <a:pt x="177" y="356"/>
                  </a:lnTo>
                  <a:lnTo>
                    <a:pt x="177" y="401"/>
                  </a:lnTo>
                  <a:lnTo>
                    <a:pt x="238" y="401"/>
                  </a:lnTo>
                  <a:lnTo>
                    <a:pt x="238" y="445"/>
                  </a:lnTo>
                  <a:lnTo>
                    <a:pt x="304" y="445"/>
                  </a:lnTo>
                  <a:lnTo>
                    <a:pt x="304" y="399"/>
                  </a:lnTo>
                  <a:lnTo>
                    <a:pt x="360" y="399"/>
                  </a:lnTo>
                  <a:lnTo>
                    <a:pt x="360" y="351"/>
                  </a:lnTo>
                  <a:lnTo>
                    <a:pt x="415" y="351"/>
                  </a:lnTo>
                  <a:lnTo>
                    <a:pt x="415" y="306"/>
                  </a:lnTo>
                  <a:lnTo>
                    <a:pt x="470" y="306"/>
                  </a:lnTo>
                  <a:lnTo>
                    <a:pt x="470" y="266"/>
                  </a:lnTo>
                  <a:lnTo>
                    <a:pt x="528" y="266"/>
                  </a:lnTo>
                  <a:lnTo>
                    <a:pt x="528" y="212"/>
                  </a:lnTo>
                  <a:lnTo>
                    <a:pt x="465" y="212"/>
                  </a:lnTo>
                  <a:lnTo>
                    <a:pt x="465" y="165"/>
                  </a:lnTo>
                  <a:lnTo>
                    <a:pt x="416" y="165"/>
                  </a:lnTo>
                  <a:lnTo>
                    <a:pt x="416" y="111"/>
                  </a:lnTo>
                  <a:lnTo>
                    <a:pt x="367" y="114"/>
                  </a:lnTo>
                  <a:lnTo>
                    <a:pt x="367" y="55"/>
                  </a:lnTo>
                  <a:lnTo>
                    <a:pt x="298" y="5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Rectangle 59"/>
            <p:cNvSpPr>
              <a:spLocks noChangeArrowheads="1"/>
            </p:cNvSpPr>
            <p:nvPr/>
          </p:nvSpPr>
          <p:spPr bwMode="auto">
            <a:xfrm>
              <a:off x="4127" y="3661"/>
              <a:ext cx="186" cy="120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Rectangle 60"/>
            <p:cNvSpPr>
              <a:spLocks noChangeArrowheads="1"/>
            </p:cNvSpPr>
            <p:nvPr/>
          </p:nvSpPr>
          <p:spPr bwMode="auto">
            <a:xfrm>
              <a:off x="4169" y="3702"/>
              <a:ext cx="99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61"/>
            <p:cNvSpPr>
              <a:spLocks/>
            </p:cNvSpPr>
            <p:nvPr/>
          </p:nvSpPr>
          <p:spPr bwMode="auto">
            <a:xfrm>
              <a:off x="4832" y="3493"/>
              <a:ext cx="528" cy="444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234" y="0"/>
                </a:cxn>
                <a:cxn ang="0">
                  <a:pos x="234" y="53"/>
                </a:cxn>
                <a:cxn ang="0">
                  <a:pos x="168" y="53"/>
                </a:cxn>
                <a:cxn ang="0">
                  <a:pos x="168" y="115"/>
                </a:cxn>
                <a:cxn ang="0">
                  <a:pos x="111" y="115"/>
                </a:cxn>
                <a:cxn ang="0">
                  <a:pos x="110" y="165"/>
                </a:cxn>
                <a:cxn ang="0">
                  <a:pos x="51" y="165"/>
                </a:cxn>
                <a:cxn ang="0">
                  <a:pos x="54" y="210"/>
                </a:cxn>
                <a:cxn ang="0">
                  <a:pos x="0" y="210"/>
                </a:cxn>
                <a:cxn ang="0">
                  <a:pos x="0" y="266"/>
                </a:cxn>
                <a:cxn ang="0">
                  <a:pos x="57" y="266"/>
                </a:cxn>
                <a:cxn ang="0">
                  <a:pos x="57" y="311"/>
                </a:cxn>
                <a:cxn ang="0">
                  <a:pos x="111" y="311"/>
                </a:cxn>
                <a:cxn ang="0">
                  <a:pos x="111" y="358"/>
                </a:cxn>
                <a:cxn ang="0">
                  <a:pos x="177" y="354"/>
                </a:cxn>
                <a:cxn ang="0">
                  <a:pos x="177" y="399"/>
                </a:cxn>
                <a:cxn ang="0">
                  <a:pos x="238" y="399"/>
                </a:cxn>
                <a:cxn ang="0">
                  <a:pos x="238" y="444"/>
                </a:cxn>
                <a:cxn ang="0">
                  <a:pos x="304" y="444"/>
                </a:cxn>
                <a:cxn ang="0">
                  <a:pos x="304" y="398"/>
                </a:cxn>
                <a:cxn ang="0">
                  <a:pos x="361" y="398"/>
                </a:cxn>
                <a:cxn ang="0">
                  <a:pos x="361" y="349"/>
                </a:cxn>
                <a:cxn ang="0">
                  <a:pos x="416" y="349"/>
                </a:cxn>
                <a:cxn ang="0">
                  <a:pos x="416" y="305"/>
                </a:cxn>
                <a:cxn ang="0">
                  <a:pos x="471" y="305"/>
                </a:cxn>
                <a:cxn ang="0">
                  <a:pos x="471" y="266"/>
                </a:cxn>
                <a:cxn ang="0">
                  <a:pos x="528" y="266"/>
                </a:cxn>
                <a:cxn ang="0">
                  <a:pos x="528" y="210"/>
                </a:cxn>
                <a:cxn ang="0">
                  <a:pos x="467" y="210"/>
                </a:cxn>
                <a:cxn ang="0">
                  <a:pos x="467" y="164"/>
                </a:cxn>
                <a:cxn ang="0">
                  <a:pos x="416" y="164"/>
                </a:cxn>
                <a:cxn ang="0">
                  <a:pos x="416" y="110"/>
                </a:cxn>
                <a:cxn ang="0">
                  <a:pos x="367" y="113"/>
                </a:cxn>
                <a:cxn ang="0">
                  <a:pos x="367" y="55"/>
                </a:cxn>
                <a:cxn ang="0">
                  <a:pos x="298" y="52"/>
                </a:cxn>
                <a:cxn ang="0">
                  <a:pos x="300" y="0"/>
                </a:cxn>
              </a:cxnLst>
              <a:rect l="0" t="0" r="r" b="b"/>
              <a:pathLst>
                <a:path w="528" h="444">
                  <a:moveTo>
                    <a:pt x="300" y="0"/>
                  </a:moveTo>
                  <a:lnTo>
                    <a:pt x="234" y="0"/>
                  </a:lnTo>
                  <a:lnTo>
                    <a:pt x="234" y="53"/>
                  </a:lnTo>
                  <a:lnTo>
                    <a:pt x="168" y="53"/>
                  </a:lnTo>
                  <a:lnTo>
                    <a:pt x="168" y="115"/>
                  </a:lnTo>
                  <a:lnTo>
                    <a:pt x="111" y="115"/>
                  </a:lnTo>
                  <a:lnTo>
                    <a:pt x="110" y="165"/>
                  </a:lnTo>
                  <a:lnTo>
                    <a:pt x="51" y="165"/>
                  </a:lnTo>
                  <a:lnTo>
                    <a:pt x="54" y="210"/>
                  </a:lnTo>
                  <a:lnTo>
                    <a:pt x="0" y="210"/>
                  </a:lnTo>
                  <a:lnTo>
                    <a:pt x="0" y="266"/>
                  </a:lnTo>
                  <a:lnTo>
                    <a:pt x="57" y="266"/>
                  </a:lnTo>
                  <a:lnTo>
                    <a:pt x="57" y="311"/>
                  </a:lnTo>
                  <a:lnTo>
                    <a:pt x="111" y="311"/>
                  </a:lnTo>
                  <a:lnTo>
                    <a:pt x="111" y="358"/>
                  </a:lnTo>
                  <a:lnTo>
                    <a:pt x="177" y="354"/>
                  </a:lnTo>
                  <a:lnTo>
                    <a:pt x="177" y="399"/>
                  </a:lnTo>
                  <a:lnTo>
                    <a:pt x="238" y="399"/>
                  </a:lnTo>
                  <a:lnTo>
                    <a:pt x="238" y="444"/>
                  </a:lnTo>
                  <a:lnTo>
                    <a:pt x="304" y="444"/>
                  </a:lnTo>
                  <a:lnTo>
                    <a:pt x="304" y="398"/>
                  </a:lnTo>
                  <a:lnTo>
                    <a:pt x="361" y="398"/>
                  </a:lnTo>
                  <a:lnTo>
                    <a:pt x="361" y="349"/>
                  </a:lnTo>
                  <a:lnTo>
                    <a:pt x="416" y="349"/>
                  </a:lnTo>
                  <a:lnTo>
                    <a:pt x="416" y="305"/>
                  </a:lnTo>
                  <a:lnTo>
                    <a:pt x="471" y="305"/>
                  </a:lnTo>
                  <a:lnTo>
                    <a:pt x="471" y="266"/>
                  </a:lnTo>
                  <a:lnTo>
                    <a:pt x="528" y="266"/>
                  </a:lnTo>
                  <a:lnTo>
                    <a:pt x="528" y="210"/>
                  </a:lnTo>
                  <a:lnTo>
                    <a:pt x="467" y="210"/>
                  </a:lnTo>
                  <a:lnTo>
                    <a:pt x="467" y="164"/>
                  </a:lnTo>
                  <a:lnTo>
                    <a:pt x="416" y="164"/>
                  </a:lnTo>
                  <a:lnTo>
                    <a:pt x="416" y="110"/>
                  </a:lnTo>
                  <a:lnTo>
                    <a:pt x="367" y="113"/>
                  </a:lnTo>
                  <a:lnTo>
                    <a:pt x="367" y="55"/>
                  </a:lnTo>
                  <a:lnTo>
                    <a:pt x="298" y="52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3399">
                <a:alpha val="10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Rectangle 62"/>
            <p:cNvSpPr>
              <a:spLocks noChangeArrowheads="1"/>
            </p:cNvSpPr>
            <p:nvPr/>
          </p:nvSpPr>
          <p:spPr bwMode="auto">
            <a:xfrm>
              <a:off x="5003" y="3666"/>
              <a:ext cx="185" cy="119"/>
            </a:xfrm>
            <a:prstGeom prst="rect">
              <a:avLst/>
            </a:prstGeom>
            <a:solidFill>
              <a:srgbClr val="FFFF00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Rectangle 63"/>
            <p:cNvSpPr>
              <a:spLocks noChangeArrowheads="1"/>
            </p:cNvSpPr>
            <p:nvPr/>
          </p:nvSpPr>
          <p:spPr bwMode="auto">
            <a:xfrm>
              <a:off x="5046" y="3706"/>
              <a:ext cx="97" cy="43"/>
            </a:xfrm>
            <a:prstGeom prst="rect">
              <a:avLst/>
            </a:prstGeom>
            <a:solidFill>
              <a:srgbClr val="FF1E4F">
                <a:alpha val="1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1295400" y="6324600"/>
            <a:ext cx="6629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Use your field book to guide your search and record your answers.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609600" y="5346700"/>
            <a:ext cx="7924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Greetings, Historian!  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Papyrus" pitchFamily="66" charset="0"/>
              </a:rPr>
              <a:t>Check out the </a:t>
            </a:r>
            <a:r>
              <a:rPr lang="en-US">
                <a:latin typeface="Papyrus" pitchFamily="66" charset="0"/>
                <a:hlinkClick r:id="rId3"/>
              </a:rPr>
              <a:t>Seminole Tribe of Florida </a:t>
            </a:r>
            <a:r>
              <a:rPr lang="en-US">
                <a:latin typeface="Papyrus" pitchFamily="66" charset="0"/>
              </a:rPr>
              <a:t>to discover  ways the Seminoles used the natural resources around them.  </a:t>
            </a:r>
          </a:p>
        </p:txBody>
      </p:sp>
      <p:sp>
        <p:nvSpPr>
          <p:cNvPr id="16450" name="Text Box 66" descr="Courtesy The National Archives"/>
          <p:cNvSpPr txBox="1">
            <a:spLocks noChangeArrowheads="1"/>
          </p:cNvSpPr>
          <p:nvPr/>
        </p:nvSpPr>
        <p:spPr bwMode="auto">
          <a:xfrm>
            <a:off x="685800" y="5059363"/>
            <a:ext cx="3581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Papyrus" pitchFamily="66" charset="0"/>
              </a:rPr>
              <a:t>Photograph courtesy The Library of  Congress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Papyru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SO Framework Document" ma:contentTypeID="0x010100CD1C0BDEA4C44EBFAA93A223E5121882007E85AE4213761D48A6C3660084415DDB" ma:contentTypeVersion="8" ma:contentTypeDescription="Use this content type for a Framework document from Georgia Standards" ma:contentTypeScope="" ma:versionID="e2ad314cc0890ff4e376c492017a552a">
  <xsd:schema xmlns:xsd="http://www.w3.org/2001/XMLSchema" xmlns:p="http://schemas.microsoft.com/office/2006/metadata/properties" xmlns:ns1="http://schemas.microsoft.com/sharepoint/v3" xmlns:ns2="964bb5f2-6342-4480-8fc2-6c4d0f9f2504" targetNamespace="http://schemas.microsoft.com/office/2006/metadata/properties" ma:root="true" ma:fieldsID="d9b4c7dd7daa0920fc6cfe0c9d30242e" ns1:_="" ns2:_="">
    <xsd:import namespace="http://schemas.microsoft.com/sharepoint/v3"/>
    <xsd:import namespace="964bb5f2-6342-4480-8fc2-6c4d0f9f2504"/>
    <xsd:element name="properties">
      <xsd:complexType>
        <xsd:sequence>
          <xsd:element name="documentManagement">
            <xsd:complexType>
              <xsd:all>
                <xsd:element ref="ns1:GPS_Grade" minOccurs="0"/>
                <xsd:element ref="ns1:Subject_Parent" minOccurs="0"/>
                <xsd:element ref="ns1:Course_Child" minOccurs="0"/>
                <xsd:element ref="ns1:Level_Child" minOccurs="0"/>
                <xsd:element ref="ns2:TabIndent" minOccurs="0"/>
                <xsd:element ref="ns2:SortOrder" minOccurs="0"/>
                <xsd:element ref="ns2:Complimentary_x0020_Subject1" minOccurs="0"/>
                <xsd:element ref="ns2:Complimentary_x0020_Subject2" minOccurs="0"/>
                <xsd:element ref="ns1:Exclude From Search"/>
                <xsd:element ref="ns2:Text_x0020_Placehold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GPS_Grade" ma:index="8" nillable="true" ma:displayName="Grade" ma:default="" ma:internalName="GPS_Grad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K"/>
                    <xsd:enumeration value="1"/>
                    <xsd:enumeration value="2"/>
                    <xsd:enumeration value="3"/>
                    <xsd:enumeration value="4"/>
                    <xsd:enumeration value="5"/>
                    <xsd:enumeration value="6"/>
                    <xsd:enumeration value="7"/>
                    <xsd:enumeration value="8"/>
                    <xsd:enumeration value="9"/>
                    <xsd:enumeration value="10"/>
                    <xsd:enumeration value="11"/>
                    <xsd:enumeration value="12"/>
                  </xsd:restriction>
                </xsd:simpleType>
              </xsd:element>
            </xsd:sequence>
          </xsd:extension>
        </xsd:complexContent>
      </xsd:complexType>
    </xsd:element>
    <xsd:element name="Subject_Parent" ma:index="9" nillable="true" ma:displayName="Subject" ma:internalName="Subject_Parent" ma:readOnly="false">
      <xsd:simpleType>
        <xsd:restriction base="dms:Unknown"/>
      </xsd:simpleType>
    </xsd:element>
    <xsd:element name="Course_Child" ma:index="10" nillable="true" ma:displayName="Course" ma:internalName="Course_Child" ma:readOnly="false">
      <xsd:simpleType>
        <xsd:restriction base="dms:Unknown"/>
      </xsd:simpleType>
    </xsd:element>
    <xsd:element name="Level_Child" ma:index="11" nillable="true" ma:displayName="Level" ma:internalName="Level_Child" ma:readOnly="false">
      <xsd:simpleType>
        <xsd:restriction base="dms:Unknown"/>
      </xsd:simpleType>
    </xsd:element>
    <xsd:element name="Exclude From Search" ma:index="16" ma:displayName="Exclude From Search" ma:default="0" ma:internalName="Exclude_x0020_From_x0020_Search" ma:readOnly="false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964bb5f2-6342-4480-8fc2-6c4d0f9f2504" elementFormDefault="qualified">
    <xsd:import namespace="http://schemas.microsoft.com/office/2006/documentManagement/types"/>
    <xsd:element name="TabIndent" ma:index="12" nillable="true" ma:displayName="TabIndent" ma:decimals="0" ma:default="0" ma:internalName="TabIndent">
      <xsd:simpleType>
        <xsd:restriction base="dms:Number"/>
      </xsd:simpleType>
    </xsd:element>
    <xsd:element name="SortOrder" ma:index="13" nillable="true" ma:displayName="SortOrder" ma:decimals="0" ma:default="0" ma:internalName="SortOrder">
      <xsd:simpleType>
        <xsd:restriction base="dms:Number"/>
      </xsd:simpleType>
    </xsd:element>
    <xsd:element name="Complimentary_x0020_Subject1" ma:index="14" nillable="true" ma:displayName="Complimentary Subject1" ma:internalName="Complimentary_x0020_Subject1">
      <xsd:simpleType>
        <xsd:restriction base="dms:Unknown"/>
      </xsd:simpleType>
    </xsd:element>
    <xsd:element name="Complimentary_x0020_Subject2" ma:index="15" nillable="true" ma:displayName="Complimentary Subject2" ma:internalName="Complimentary_x0020_Subject2">
      <xsd:simpleType>
        <xsd:restriction base="dms:Unknown"/>
      </xsd:simpleType>
    </xsd:element>
    <xsd:element name="Text_x0020_Placeholder" ma:index="17" nillable="true" ma:displayName="Text Placeholder" ma:default="0" ma:internalName="Text_x0020_Placehol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8123EA9-B201-405A-BCE6-673C9DAE7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4bb5f2-6342-4480-8fc2-6c4d0f9f250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A4584E1-074A-414B-8822-2131B188FB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B273FA-9DE9-43F0-9F46-E8ECB4CDE05B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2831</TotalTime>
  <Words>650</Words>
  <Application>Microsoft Office PowerPoint</Application>
  <PresentationFormat>On-screen Show (4:3)</PresentationFormat>
  <Paragraphs>89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Papyrus</vt:lpstr>
      <vt:lpstr>Times New Roman</vt:lpstr>
      <vt:lpstr>Verdana</vt:lpstr>
      <vt:lpstr>Wingdings</vt:lpstr>
      <vt:lpstr>Cliff</vt:lpstr>
      <vt:lpstr>Explore the Native American Nations</vt:lpstr>
      <vt:lpstr>Slide 2</vt:lpstr>
      <vt:lpstr>Hopi of the Southwest</vt:lpstr>
      <vt:lpstr>Kwakiutl  of the Northwest</vt:lpstr>
      <vt:lpstr>Pawnee of the Great Plains</vt:lpstr>
      <vt:lpstr>Nez Perce of the Northwest</vt:lpstr>
      <vt:lpstr>The Inuit of Alaska and Northwest Canada</vt:lpstr>
      <vt:lpstr>Seminoles of the Southeast</vt:lpstr>
    </vt:vector>
  </TitlesOfParts>
  <Company>Atlanta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 the Native American Nations (ppt)</dc:title>
  <dc:creator>mpinch</dc:creator>
  <cp:lastModifiedBy>Test Apps1</cp:lastModifiedBy>
  <cp:revision>43</cp:revision>
  <dcterms:created xsi:type="dcterms:W3CDTF">2008-03-25T14:32:37Z</dcterms:created>
  <dcterms:modified xsi:type="dcterms:W3CDTF">2010-08-13T20:09:52Z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vel_Child">
    <vt:lpwstr/>
  </property>
  <property fmtid="{D5CDD505-2E9C-101B-9397-08002B2CF9AE}" pid="3" name="Complimentary Subject1">
    <vt:lpwstr/>
  </property>
  <property fmtid="{D5CDD505-2E9C-101B-9397-08002B2CF9AE}" pid="4" name="Complimentary Subject2">
    <vt:lpwstr/>
  </property>
  <property fmtid="{D5CDD505-2E9C-101B-9397-08002B2CF9AE}" pid="5" name="GPS_Grade">
    <vt:lpwstr>;#4;#</vt:lpwstr>
  </property>
  <property fmtid="{D5CDD505-2E9C-101B-9397-08002B2CF9AE}" pid="6" name="Subject_Parent">
    <vt:lpwstr>Social Studies</vt:lpwstr>
  </property>
  <property fmtid="{D5CDD505-2E9C-101B-9397-08002B2CF9AE}" pid="7" name="Course_Child">
    <vt:lpwstr/>
  </property>
  <property fmtid="{D5CDD505-2E9C-101B-9397-08002B2CF9AE}" pid="8" name="ContentType">
    <vt:lpwstr>GSO Framework Document</vt:lpwstr>
  </property>
  <property fmtid="{D5CDD505-2E9C-101B-9397-08002B2CF9AE}" pid="9" name="Subject">
    <vt:lpwstr/>
  </property>
  <property fmtid="{D5CDD505-2E9C-101B-9397-08002B2CF9AE}" pid="10" name="Keywords">
    <vt:lpwstr/>
  </property>
  <property fmtid="{D5CDD505-2E9C-101B-9397-08002B2CF9AE}" pid="11" name="_Author">
    <vt:lpwstr>mpinch</vt:lpwstr>
  </property>
  <property fmtid="{D5CDD505-2E9C-101B-9397-08002B2CF9AE}" pid="12" name="_Category">
    <vt:lpwstr/>
  </property>
  <property fmtid="{D5CDD505-2E9C-101B-9397-08002B2CF9AE}" pid="13" name="Slides">
    <vt:lpwstr>8</vt:lpwstr>
  </property>
  <property fmtid="{D5CDD505-2E9C-101B-9397-08002B2CF9AE}" pid="14" name="Categories">
    <vt:lpwstr/>
  </property>
  <property fmtid="{D5CDD505-2E9C-101B-9397-08002B2CF9AE}" pid="15" name="Approval Level">
    <vt:lpwstr/>
  </property>
  <property fmtid="{D5CDD505-2E9C-101B-9397-08002B2CF9AE}" pid="16" name="_Comments">
    <vt:lpwstr/>
  </property>
  <property fmtid="{D5CDD505-2E9C-101B-9397-08002B2CF9AE}" pid="17" name="Assigned To">
    <vt:lpwstr/>
  </property>
  <property fmtid="{D5CDD505-2E9C-101B-9397-08002B2CF9AE}" pid="18" name="Exclude From Search">
    <vt:lpwstr>0</vt:lpwstr>
  </property>
  <property fmtid="{D5CDD505-2E9C-101B-9397-08002B2CF9AE}" pid="19" name="Order">
    <vt:lpwstr>95400.0000000000</vt:lpwstr>
  </property>
  <property fmtid="{D5CDD505-2E9C-101B-9397-08002B2CF9AE}" pid="20" name="Text Placeholder">
    <vt:lpwstr>0</vt:lpwstr>
  </property>
  <property fmtid="{D5CDD505-2E9C-101B-9397-08002B2CF9AE}" pid="21" name="SortOrder">
    <vt:lpwstr>20.0000000000000</vt:lpwstr>
  </property>
  <property fmtid="{D5CDD505-2E9C-101B-9397-08002B2CF9AE}" pid="22" name="TabIndent">
    <vt:lpwstr>2.00000000000000</vt:lpwstr>
  </property>
</Properties>
</file>