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B17BE0-131D-4158-9425-17AD3591580B}"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B733-36BB-4784-8D20-9D247B3335A5}" type="slidenum">
              <a:rPr lang="en-US" smtClean="0"/>
              <a:t>‹#›</a:t>
            </a:fld>
            <a:endParaRPr lang="en-US"/>
          </a:p>
        </p:txBody>
      </p:sp>
    </p:spTree>
    <p:extLst>
      <p:ext uri="{BB962C8B-B14F-4D97-AF65-F5344CB8AC3E}">
        <p14:creationId xmlns:p14="http://schemas.microsoft.com/office/powerpoint/2010/main" val="984153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B17BE0-131D-4158-9425-17AD3591580B}"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B733-36BB-4784-8D20-9D247B3335A5}" type="slidenum">
              <a:rPr lang="en-US" smtClean="0"/>
              <a:t>‹#›</a:t>
            </a:fld>
            <a:endParaRPr lang="en-US"/>
          </a:p>
        </p:txBody>
      </p:sp>
    </p:spTree>
    <p:extLst>
      <p:ext uri="{BB962C8B-B14F-4D97-AF65-F5344CB8AC3E}">
        <p14:creationId xmlns:p14="http://schemas.microsoft.com/office/powerpoint/2010/main" val="432571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B17BE0-131D-4158-9425-17AD3591580B}"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B733-36BB-4784-8D20-9D247B3335A5}" type="slidenum">
              <a:rPr lang="en-US" smtClean="0"/>
              <a:t>‹#›</a:t>
            </a:fld>
            <a:endParaRPr lang="en-US"/>
          </a:p>
        </p:txBody>
      </p:sp>
    </p:spTree>
    <p:extLst>
      <p:ext uri="{BB962C8B-B14F-4D97-AF65-F5344CB8AC3E}">
        <p14:creationId xmlns:p14="http://schemas.microsoft.com/office/powerpoint/2010/main" val="1026753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B17BE0-131D-4158-9425-17AD3591580B}"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B733-36BB-4784-8D20-9D247B3335A5}" type="slidenum">
              <a:rPr lang="en-US" smtClean="0"/>
              <a:t>‹#›</a:t>
            </a:fld>
            <a:endParaRPr lang="en-US"/>
          </a:p>
        </p:txBody>
      </p:sp>
    </p:spTree>
    <p:extLst>
      <p:ext uri="{BB962C8B-B14F-4D97-AF65-F5344CB8AC3E}">
        <p14:creationId xmlns:p14="http://schemas.microsoft.com/office/powerpoint/2010/main" val="3967844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B17BE0-131D-4158-9425-17AD3591580B}"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B733-36BB-4784-8D20-9D247B3335A5}" type="slidenum">
              <a:rPr lang="en-US" smtClean="0"/>
              <a:t>‹#›</a:t>
            </a:fld>
            <a:endParaRPr lang="en-US"/>
          </a:p>
        </p:txBody>
      </p:sp>
    </p:spTree>
    <p:extLst>
      <p:ext uri="{BB962C8B-B14F-4D97-AF65-F5344CB8AC3E}">
        <p14:creationId xmlns:p14="http://schemas.microsoft.com/office/powerpoint/2010/main" val="3752521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B17BE0-131D-4158-9425-17AD3591580B}" type="datetimeFigureOut">
              <a:rPr lang="en-US" smtClean="0"/>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EB733-36BB-4784-8D20-9D247B3335A5}" type="slidenum">
              <a:rPr lang="en-US" smtClean="0"/>
              <a:t>‹#›</a:t>
            </a:fld>
            <a:endParaRPr lang="en-US"/>
          </a:p>
        </p:txBody>
      </p:sp>
    </p:spTree>
    <p:extLst>
      <p:ext uri="{BB962C8B-B14F-4D97-AF65-F5344CB8AC3E}">
        <p14:creationId xmlns:p14="http://schemas.microsoft.com/office/powerpoint/2010/main" val="60867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B17BE0-131D-4158-9425-17AD3591580B}" type="datetimeFigureOut">
              <a:rPr lang="en-US" smtClean="0"/>
              <a:t>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CEB733-36BB-4784-8D20-9D247B3335A5}" type="slidenum">
              <a:rPr lang="en-US" smtClean="0"/>
              <a:t>‹#›</a:t>
            </a:fld>
            <a:endParaRPr lang="en-US"/>
          </a:p>
        </p:txBody>
      </p:sp>
    </p:spTree>
    <p:extLst>
      <p:ext uri="{BB962C8B-B14F-4D97-AF65-F5344CB8AC3E}">
        <p14:creationId xmlns:p14="http://schemas.microsoft.com/office/powerpoint/2010/main" val="142574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B17BE0-131D-4158-9425-17AD3591580B}" type="datetimeFigureOut">
              <a:rPr lang="en-US" smtClean="0"/>
              <a:t>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CEB733-36BB-4784-8D20-9D247B3335A5}" type="slidenum">
              <a:rPr lang="en-US" smtClean="0"/>
              <a:t>‹#›</a:t>
            </a:fld>
            <a:endParaRPr lang="en-US"/>
          </a:p>
        </p:txBody>
      </p:sp>
    </p:spTree>
    <p:extLst>
      <p:ext uri="{BB962C8B-B14F-4D97-AF65-F5344CB8AC3E}">
        <p14:creationId xmlns:p14="http://schemas.microsoft.com/office/powerpoint/2010/main" val="3912935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17BE0-131D-4158-9425-17AD3591580B}" type="datetimeFigureOut">
              <a:rPr lang="en-US" smtClean="0"/>
              <a:t>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CEB733-36BB-4784-8D20-9D247B3335A5}" type="slidenum">
              <a:rPr lang="en-US" smtClean="0"/>
              <a:t>‹#›</a:t>
            </a:fld>
            <a:endParaRPr lang="en-US"/>
          </a:p>
        </p:txBody>
      </p:sp>
    </p:spTree>
    <p:extLst>
      <p:ext uri="{BB962C8B-B14F-4D97-AF65-F5344CB8AC3E}">
        <p14:creationId xmlns:p14="http://schemas.microsoft.com/office/powerpoint/2010/main" val="840995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B17BE0-131D-4158-9425-17AD3591580B}" type="datetimeFigureOut">
              <a:rPr lang="en-US" smtClean="0"/>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EB733-36BB-4784-8D20-9D247B3335A5}" type="slidenum">
              <a:rPr lang="en-US" smtClean="0"/>
              <a:t>‹#›</a:t>
            </a:fld>
            <a:endParaRPr lang="en-US"/>
          </a:p>
        </p:txBody>
      </p:sp>
    </p:spTree>
    <p:extLst>
      <p:ext uri="{BB962C8B-B14F-4D97-AF65-F5344CB8AC3E}">
        <p14:creationId xmlns:p14="http://schemas.microsoft.com/office/powerpoint/2010/main" val="3786722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B17BE0-131D-4158-9425-17AD3591580B}" type="datetimeFigureOut">
              <a:rPr lang="en-US" smtClean="0"/>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EB733-36BB-4784-8D20-9D247B3335A5}" type="slidenum">
              <a:rPr lang="en-US" smtClean="0"/>
              <a:t>‹#›</a:t>
            </a:fld>
            <a:endParaRPr lang="en-US"/>
          </a:p>
        </p:txBody>
      </p:sp>
    </p:spTree>
    <p:extLst>
      <p:ext uri="{BB962C8B-B14F-4D97-AF65-F5344CB8AC3E}">
        <p14:creationId xmlns:p14="http://schemas.microsoft.com/office/powerpoint/2010/main" val="2169642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030A0"/>
            </a:gs>
            <a:gs pos="30000">
              <a:schemeClr val="accent4"/>
            </a:gs>
            <a:gs pos="100000">
              <a:schemeClr val="accent4">
                <a:lumMod val="60000"/>
                <a:lumOff val="4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B17BE0-131D-4158-9425-17AD3591580B}" type="datetimeFigureOut">
              <a:rPr lang="en-US" smtClean="0"/>
              <a:t>1/21/2013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EB733-36BB-4784-8D20-9D247B3335A5}" type="slidenum">
              <a:rPr lang="en-US" smtClean="0"/>
              <a:t>‹#›</a:t>
            </a:fld>
            <a:endParaRPr lang="en-US"/>
          </a:p>
        </p:txBody>
      </p:sp>
    </p:spTree>
    <p:extLst>
      <p:ext uri="{BB962C8B-B14F-4D97-AF65-F5344CB8AC3E}">
        <p14:creationId xmlns:p14="http://schemas.microsoft.com/office/powerpoint/2010/main" val="1251102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096962"/>
          </a:xfrm>
        </p:spPr>
        <p:txBody>
          <a:bodyPr>
            <a:normAutofit/>
          </a:bodyPr>
          <a:lstStyle/>
          <a:p>
            <a:pPr algn="l"/>
            <a:r>
              <a:rPr lang="en-US" sz="2400" dirty="0" smtClean="0">
                <a:solidFill>
                  <a:schemeClr val="bg1"/>
                </a:solidFill>
                <a:latin typeface="Bookman Old Style" pitchFamily="18" charset="0"/>
              </a:rPr>
              <a:t>What is the value of the 8 in 458,621?  How do you know? (NBT.1)</a:t>
            </a:r>
            <a:endParaRPr lang="en-US" sz="2400" dirty="0">
              <a:solidFill>
                <a:schemeClr val="bg1"/>
              </a:solidFill>
              <a:latin typeface="Bookman Old Style" pitchFamily="18" charset="0"/>
            </a:endParaRPr>
          </a:p>
        </p:txBody>
      </p:sp>
    </p:spTree>
    <p:extLst>
      <p:ext uri="{BB962C8B-B14F-4D97-AF65-F5344CB8AC3E}">
        <p14:creationId xmlns:p14="http://schemas.microsoft.com/office/powerpoint/2010/main" val="2054463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401762"/>
          </a:xfrm>
        </p:spPr>
        <p:txBody>
          <a:bodyPr>
            <a:normAutofit/>
          </a:bodyPr>
          <a:lstStyle/>
          <a:p>
            <a:pPr algn="l"/>
            <a:r>
              <a:rPr lang="en-US" sz="2400" dirty="0" smtClean="0">
                <a:solidFill>
                  <a:schemeClr val="bg1"/>
                </a:solidFill>
                <a:latin typeface="Bookman Old Style" pitchFamily="18" charset="0"/>
              </a:rPr>
              <a:t>Which number is less than 896 but greater than 854? How do you know? (NBT.2)</a:t>
            </a:r>
            <a:endParaRPr lang="en-US" sz="2400" dirty="0">
              <a:solidFill>
                <a:schemeClr val="bg1"/>
              </a:solidFill>
              <a:latin typeface="Bookman Old Style" pitchFamily="18" charset="0"/>
            </a:endParaRPr>
          </a:p>
        </p:txBody>
      </p:sp>
      <p:sp>
        <p:nvSpPr>
          <p:cNvPr id="3" name="Title 3"/>
          <p:cNvSpPr txBox="1">
            <a:spLocks/>
          </p:cNvSpPr>
          <p:nvPr/>
        </p:nvSpPr>
        <p:spPr>
          <a:xfrm>
            <a:off x="381000" y="2362200"/>
            <a:ext cx="8229600" cy="23112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AutoNum type="alphaLcPeriod"/>
            </a:pPr>
            <a:r>
              <a:rPr lang="en-US" sz="2400" dirty="0" smtClean="0">
                <a:solidFill>
                  <a:schemeClr val="bg1"/>
                </a:solidFill>
                <a:latin typeface="Bookman Old Style" pitchFamily="18" charset="0"/>
              </a:rPr>
              <a:t>895</a:t>
            </a:r>
          </a:p>
          <a:p>
            <a:pPr marL="457200" indent="-457200" algn="l">
              <a:buAutoNum type="alphaLcPeriod"/>
            </a:pPr>
            <a:r>
              <a:rPr lang="en-US" sz="2400" dirty="0" smtClean="0">
                <a:solidFill>
                  <a:schemeClr val="bg1"/>
                </a:solidFill>
                <a:latin typeface="Bookman Old Style" pitchFamily="18" charset="0"/>
              </a:rPr>
              <a:t>947</a:t>
            </a:r>
          </a:p>
          <a:p>
            <a:pPr marL="457200" indent="-457200" algn="l">
              <a:buAutoNum type="alphaLcPeriod"/>
            </a:pPr>
            <a:r>
              <a:rPr lang="en-US" sz="2400" dirty="0" smtClean="0">
                <a:solidFill>
                  <a:schemeClr val="bg1"/>
                </a:solidFill>
                <a:latin typeface="Bookman Old Style" pitchFamily="18" charset="0"/>
              </a:rPr>
              <a:t>824</a:t>
            </a:r>
          </a:p>
          <a:p>
            <a:pPr marL="457200" indent="-457200" algn="l">
              <a:buAutoNum type="alphaLcPeriod"/>
            </a:pPr>
            <a:r>
              <a:rPr lang="en-US" sz="2400" dirty="0" smtClean="0">
                <a:solidFill>
                  <a:schemeClr val="bg1"/>
                </a:solidFill>
                <a:latin typeface="Bookman Old Style" pitchFamily="18" charset="0"/>
              </a:rPr>
              <a:t>850</a:t>
            </a:r>
          </a:p>
          <a:p>
            <a:pPr marL="457200" indent="-457200" algn="l">
              <a:buAutoNum type="alphaLcPeriod"/>
            </a:pPr>
            <a:endParaRPr lang="en-US" sz="2400" dirty="0">
              <a:solidFill>
                <a:schemeClr val="bg1"/>
              </a:solidFill>
              <a:latin typeface="Bookman Old Style" pitchFamily="18" charset="0"/>
            </a:endParaRPr>
          </a:p>
        </p:txBody>
      </p:sp>
    </p:spTree>
    <p:extLst>
      <p:ext uri="{BB962C8B-B14F-4D97-AF65-F5344CB8AC3E}">
        <p14:creationId xmlns:p14="http://schemas.microsoft.com/office/powerpoint/2010/main" val="550717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697162"/>
          </a:xfrm>
        </p:spPr>
        <p:txBody>
          <a:bodyPr>
            <a:normAutofit/>
          </a:bodyPr>
          <a:lstStyle/>
          <a:p>
            <a:pPr algn="l"/>
            <a:r>
              <a:rPr lang="en-US" sz="2400" dirty="0" smtClean="0">
                <a:solidFill>
                  <a:schemeClr val="bg1"/>
                </a:solidFill>
                <a:latin typeface="Bookman Old Style" pitchFamily="18" charset="0"/>
              </a:rPr>
              <a:t>Seventy-one thousand, two hundred twenty-eight people went to the NFC Playoff game on January 20, 2013 at the Georgia Dome.   Soleil, Max, Tony, and </a:t>
            </a:r>
            <a:r>
              <a:rPr lang="en-US" sz="2400" dirty="0" err="1" smtClean="0">
                <a:solidFill>
                  <a:schemeClr val="bg1"/>
                </a:solidFill>
                <a:latin typeface="Bookman Old Style" pitchFamily="18" charset="0"/>
              </a:rPr>
              <a:t>Cailin</a:t>
            </a:r>
            <a:r>
              <a:rPr lang="en-US" sz="2400" dirty="0" smtClean="0">
                <a:solidFill>
                  <a:schemeClr val="bg1"/>
                </a:solidFill>
                <a:latin typeface="Bookman Old Style" pitchFamily="18" charset="0"/>
              </a:rPr>
              <a:t> all estimated how many people were in attendance.  Who estimated correctly? How do you know? (NBT.3)</a:t>
            </a:r>
            <a:endParaRPr lang="en-US" sz="2400" dirty="0">
              <a:solidFill>
                <a:schemeClr val="bg1"/>
              </a:solidFill>
              <a:latin typeface="Bookman Old Style" pitchFamily="18" charset="0"/>
            </a:endParaRPr>
          </a:p>
        </p:txBody>
      </p:sp>
      <p:sp>
        <p:nvSpPr>
          <p:cNvPr id="3" name="Title 3"/>
          <p:cNvSpPr txBox="1">
            <a:spLocks/>
          </p:cNvSpPr>
          <p:nvPr/>
        </p:nvSpPr>
        <p:spPr>
          <a:xfrm>
            <a:off x="381000" y="2971800"/>
            <a:ext cx="8229600" cy="23112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AutoNum type="alphaLcPeriod"/>
            </a:pPr>
            <a:r>
              <a:rPr lang="en-US" sz="2400" dirty="0" smtClean="0">
                <a:solidFill>
                  <a:schemeClr val="bg1"/>
                </a:solidFill>
                <a:latin typeface="Bookman Old Style" pitchFamily="18" charset="0"/>
              </a:rPr>
              <a:t>Soleil estimated that there were 69,000 people</a:t>
            </a:r>
          </a:p>
          <a:p>
            <a:pPr marL="457200" indent="-457200" algn="l">
              <a:buAutoNum type="alphaLcPeriod"/>
            </a:pPr>
            <a:r>
              <a:rPr lang="en-US" sz="2400" dirty="0" smtClean="0">
                <a:solidFill>
                  <a:schemeClr val="bg1"/>
                </a:solidFill>
                <a:latin typeface="Bookman Old Style" pitchFamily="18" charset="0"/>
              </a:rPr>
              <a:t>Max estimated that there were 72,000 people</a:t>
            </a:r>
          </a:p>
          <a:p>
            <a:pPr marL="457200" indent="-457200" algn="l">
              <a:buAutoNum type="alphaLcPeriod"/>
            </a:pPr>
            <a:r>
              <a:rPr lang="en-US" sz="2400" dirty="0" smtClean="0">
                <a:solidFill>
                  <a:schemeClr val="bg1"/>
                </a:solidFill>
                <a:latin typeface="Bookman Old Style" pitchFamily="18" charset="0"/>
              </a:rPr>
              <a:t>Tony estimated that there 73,000 people</a:t>
            </a:r>
          </a:p>
          <a:p>
            <a:pPr marL="457200" indent="-457200" algn="l">
              <a:buAutoNum type="alphaLcPeriod"/>
            </a:pPr>
            <a:r>
              <a:rPr lang="en-US" sz="2400" dirty="0" err="1" smtClean="0">
                <a:solidFill>
                  <a:schemeClr val="bg1"/>
                </a:solidFill>
                <a:latin typeface="Bookman Old Style" pitchFamily="18" charset="0"/>
              </a:rPr>
              <a:t>Cailin</a:t>
            </a:r>
            <a:r>
              <a:rPr lang="en-US" sz="2400" dirty="0" smtClean="0">
                <a:solidFill>
                  <a:schemeClr val="bg1"/>
                </a:solidFill>
                <a:latin typeface="Bookman Old Style" pitchFamily="18" charset="0"/>
              </a:rPr>
              <a:t> estimated that there were 71,000 people</a:t>
            </a:r>
          </a:p>
          <a:p>
            <a:pPr marL="457200" indent="-457200" algn="l">
              <a:buAutoNum type="alphaLcPeriod"/>
            </a:pPr>
            <a:endParaRPr lang="en-US" sz="2400" dirty="0">
              <a:solidFill>
                <a:schemeClr val="bg1"/>
              </a:solidFill>
              <a:latin typeface="Bookman Old Style" pitchFamily="18" charset="0"/>
            </a:endParaRPr>
          </a:p>
        </p:txBody>
      </p:sp>
    </p:spTree>
    <p:extLst>
      <p:ext uri="{BB962C8B-B14F-4D97-AF65-F5344CB8AC3E}">
        <p14:creationId xmlns:p14="http://schemas.microsoft.com/office/powerpoint/2010/main" val="102858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782762"/>
          </a:xfrm>
        </p:spPr>
        <p:txBody>
          <a:bodyPr>
            <a:normAutofit/>
          </a:bodyPr>
          <a:lstStyle/>
          <a:p>
            <a:pPr algn="l"/>
            <a:r>
              <a:rPr lang="en-US" sz="2400" dirty="0" smtClean="0">
                <a:solidFill>
                  <a:schemeClr val="bg1"/>
                </a:solidFill>
                <a:latin typeface="Bookman Old Style" pitchFamily="18" charset="0"/>
              </a:rPr>
              <a:t>Write six thousand, eighty-three in base ten numeral form.  How do you know that your answer is correct? (NBT.2)</a:t>
            </a:r>
            <a:endParaRPr lang="en-US" sz="2400" dirty="0">
              <a:solidFill>
                <a:schemeClr val="bg1"/>
              </a:solidFill>
              <a:latin typeface="Bookman Old Style" pitchFamily="18" charset="0"/>
            </a:endParaRPr>
          </a:p>
        </p:txBody>
      </p:sp>
    </p:spTree>
    <p:extLst>
      <p:ext uri="{BB962C8B-B14F-4D97-AF65-F5344CB8AC3E}">
        <p14:creationId xmlns:p14="http://schemas.microsoft.com/office/powerpoint/2010/main" val="211323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697162"/>
          </a:xfrm>
        </p:spPr>
        <p:txBody>
          <a:bodyPr>
            <a:normAutofit/>
          </a:bodyPr>
          <a:lstStyle/>
          <a:p>
            <a:pPr algn="l"/>
            <a:r>
              <a:rPr lang="en-US" sz="2400" dirty="0" err="1" smtClean="0">
                <a:solidFill>
                  <a:schemeClr val="bg1"/>
                </a:solidFill>
                <a:latin typeface="Bookman Old Style" pitchFamily="18" charset="0"/>
              </a:rPr>
              <a:t>Travonte</a:t>
            </a:r>
            <a:r>
              <a:rPr lang="en-US" sz="2400" dirty="0" smtClean="0">
                <a:solidFill>
                  <a:schemeClr val="bg1"/>
                </a:solidFill>
                <a:latin typeface="Bookman Old Style" pitchFamily="18" charset="0"/>
              </a:rPr>
              <a:t> wrote the following equations on the board.</a:t>
            </a:r>
            <a:br>
              <a:rPr lang="en-US" sz="2400" dirty="0" smtClean="0">
                <a:solidFill>
                  <a:schemeClr val="bg1"/>
                </a:solidFill>
                <a:latin typeface="Bookman Old Style" pitchFamily="18" charset="0"/>
              </a:rPr>
            </a:br>
            <a:r>
              <a:rPr lang="en-US" sz="2400" dirty="0" smtClean="0">
                <a:solidFill>
                  <a:schemeClr val="bg1"/>
                </a:solidFill>
                <a:latin typeface="Bookman Old Style" pitchFamily="18" charset="0"/>
              </a:rPr>
              <a:t/>
            </a:r>
            <a:br>
              <a:rPr lang="en-US" sz="2400" dirty="0" smtClean="0">
                <a:solidFill>
                  <a:schemeClr val="bg1"/>
                </a:solidFill>
                <a:latin typeface="Bookman Old Style" pitchFamily="18" charset="0"/>
              </a:rPr>
            </a:br>
            <a:r>
              <a:rPr lang="en-US" sz="2400" dirty="0" smtClean="0">
                <a:solidFill>
                  <a:schemeClr val="bg1"/>
                </a:solidFill>
                <a:latin typeface="Bookman Old Style" pitchFamily="18" charset="0"/>
              </a:rPr>
              <a:t>     (4,000 + 200 + 3) + (30,000 + 400 + 5,000 + 5)</a:t>
            </a:r>
            <a:r>
              <a:rPr lang="en-US" sz="2400" dirty="0">
                <a:solidFill>
                  <a:schemeClr val="bg1"/>
                </a:solidFill>
                <a:latin typeface="Bookman Old Style" pitchFamily="18" charset="0"/>
              </a:rPr>
              <a:t/>
            </a:r>
            <a:br>
              <a:rPr lang="en-US" sz="2400" dirty="0">
                <a:solidFill>
                  <a:schemeClr val="bg1"/>
                </a:solidFill>
                <a:latin typeface="Bookman Old Style" pitchFamily="18" charset="0"/>
              </a:rPr>
            </a:br>
            <a:r>
              <a:rPr lang="en-US" sz="2400" dirty="0" smtClean="0">
                <a:solidFill>
                  <a:schemeClr val="bg1"/>
                </a:solidFill>
                <a:latin typeface="Bookman Old Style" pitchFamily="18" charset="0"/>
              </a:rPr>
              <a:t/>
            </a:r>
            <a:br>
              <a:rPr lang="en-US" sz="2400" dirty="0" smtClean="0">
                <a:solidFill>
                  <a:schemeClr val="bg1"/>
                </a:solidFill>
                <a:latin typeface="Bookman Old Style" pitchFamily="18" charset="0"/>
              </a:rPr>
            </a:br>
            <a:r>
              <a:rPr lang="en-US" sz="2400" dirty="0" smtClean="0">
                <a:solidFill>
                  <a:schemeClr val="bg1"/>
                </a:solidFill>
                <a:latin typeface="Bookman Old Style" pitchFamily="18" charset="0"/>
              </a:rPr>
              <a:t>Which of the following base-ten numerals represents the problem correctly?  How do you know? (NBT.2)</a:t>
            </a:r>
            <a:endParaRPr lang="en-US" sz="2400" dirty="0">
              <a:solidFill>
                <a:schemeClr val="bg1"/>
              </a:solidFill>
              <a:latin typeface="Bookman Old Style" pitchFamily="18" charset="0"/>
            </a:endParaRPr>
          </a:p>
        </p:txBody>
      </p:sp>
      <p:sp>
        <p:nvSpPr>
          <p:cNvPr id="3" name="Title 3"/>
          <p:cNvSpPr txBox="1">
            <a:spLocks/>
          </p:cNvSpPr>
          <p:nvPr/>
        </p:nvSpPr>
        <p:spPr>
          <a:xfrm>
            <a:off x="381000" y="3352800"/>
            <a:ext cx="8229600" cy="23112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AutoNum type="alphaLcPeriod"/>
            </a:pPr>
            <a:r>
              <a:rPr lang="en-US" sz="2400" dirty="0" smtClean="0">
                <a:solidFill>
                  <a:schemeClr val="bg1"/>
                </a:solidFill>
                <a:latin typeface="Bookman Old Style" pitchFamily="18" charset="0"/>
              </a:rPr>
              <a:t>423 + 3,455</a:t>
            </a:r>
          </a:p>
          <a:p>
            <a:pPr marL="457200" indent="-457200" algn="l">
              <a:buAutoNum type="alphaLcPeriod"/>
            </a:pPr>
            <a:r>
              <a:rPr lang="en-US" sz="2400" dirty="0" smtClean="0">
                <a:solidFill>
                  <a:schemeClr val="bg1"/>
                </a:solidFill>
                <a:latin typeface="Bookman Old Style" pitchFamily="18" charset="0"/>
              </a:rPr>
              <a:t>423 + 35,405</a:t>
            </a:r>
          </a:p>
          <a:p>
            <a:pPr marL="457200" indent="-457200" algn="l">
              <a:buAutoNum type="alphaLcPeriod"/>
            </a:pPr>
            <a:r>
              <a:rPr lang="en-US" sz="2400" dirty="0" smtClean="0">
                <a:solidFill>
                  <a:schemeClr val="bg1"/>
                </a:solidFill>
                <a:latin typeface="Bookman Old Style" pitchFamily="18" charset="0"/>
              </a:rPr>
              <a:t>4,203 + 35,405</a:t>
            </a:r>
          </a:p>
          <a:p>
            <a:pPr marL="457200" indent="-457200" algn="l">
              <a:buAutoNum type="alphaLcPeriod"/>
            </a:pPr>
            <a:r>
              <a:rPr lang="en-US" sz="2400" dirty="0" smtClean="0">
                <a:solidFill>
                  <a:schemeClr val="bg1"/>
                </a:solidFill>
                <a:latin typeface="Bookman Old Style" pitchFamily="18" charset="0"/>
              </a:rPr>
              <a:t>4,203 + 3,455</a:t>
            </a:r>
          </a:p>
          <a:p>
            <a:pPr marL="457200" indent="-457200" algn="l">
              <a:buAutoNum type="alphaLcPeriod"/>
            </a:pPr>
            <a:endParaRPr lang="en-US" sz="2400" dirty="0">
              <a:solidFill>
                <a:schemeClr val="bg1"/>
              </a:solidFill>
              <a:latin typeface="Bookman Old Style" pitchFamily="18" charset="0"/>
            </a:endParaRPr>
          </a:p>
        </p:txBody>
      </p:sp>
    </p:spTree>
    <p:extLst>
      <p:ext uri="{BB962C8B-B14F-4D97-AF65-F5344CB8AC3E}">
        <p14:creationId xmlns:p14="http://schemas.microsoft.com/office/powerpoint/2010/main" val="2287357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858962"/>
          </a:xfrm>
        </p:spPr>
        <p:txBody>
          <a:bodyPr>
            <a:normAutofit/>
          </a:bodyPr>
          <a:lstStyle/>
          <a:p>
            <a:pPr algn="l"/>
            <a:r>
              <a:rPr lang="en-US" sz="2400" dirty="0" smtClean="0">
                <a:solidFill>
                  <a:schemeClr val="bg1"/>
                </a:solidFill>
                <a:latin typeface="Bookman Old Style" pitchFamily="18" charset="0"/>
              </a:rPr>
              <a:t>What is the number name form that is fifty thousand greater than 345,987?  How do you know? (NBT.2)</a:t>
            </a:r>
            <a:endParaRPr lang="en-US" sz="2400" dirty="0">
              <a:solidFill>
                <a:schemeClr val="bg1"/>
              </a:solidFill>
              <a:latin typeface="Bookman Old Style" pitchFamily="18" charset="0"/>
            </a:endParaRPr>
          </a:p>
        </p:txBody>
      </p:sp>
    </p:spTree>
    <p:extLst>
      <p:ext uri="{BB962C8B-B14F-4D97-AF65-F5344CB8AC3E}">
        <p14:creationId xmlns:p14="http://schemas.microsoft.com/office/powerpoint/2010/main" val="40121911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858962"/>
          </a:xfrm>
        </p:spPr>
        <p:txBody>
          <a:bodyPr>
            <a:normAutofit/>
          </a:bodyPr>
          <a:lstStyle/>
          <a:p>
            <a:pPr algn="l"/>
            <a:r>
              <a:rPr lang="en-US" sz="2400" dirty="0" smtClean="0">
                <a:solidFill>
                  <a:schemeClr val="bg1"/>
                </a:solidFill>
                <a:latin typeface="Bookman Old Style" pitchFamily="18" charset="0"/>
              </a:rPr>
              <a:t>What is the value of the 9 in 79,302?  How do you know? (NBT.1)</a:t>
            </a:r>
            <a:endParaRPr lang="en-US" sz="2400" dirty="0">
              <a:solidFill>
                <a:schemeClr val="bg1"/>
              </a:solidFill>
              <a:latin typeface="Bookman Old Style" pitchFamily="18" charset="0"/>
            </a:endParaRPr>
          </a:p>
        </p:txBody>
      </p:sp>
    </p:spTree>
    <p:extLst>
      <p:ext uri="{BB962C8B-B14F-4D97-AF65-F5344CB8AC3E}">
        <p14:creationId xmlns:p14="http://schemas.microsoft.com/office/powerpoint/2010/main" val="1383384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925762"/>
          </a:xfrm>
        </p:spPr>
        <p:txBody>
          <a:bodyPr>
            <a:normAutofit fontScale="90000"/>
          </a:bodyPr>
          <a:lstStyle/>
          <a:p>
            <a:pPr algn="l"/>
            <a:r>
              <a:rPr lang="en-US" sz="2400" dirty="0" smtClean="0">
                <a:solidFill>
                  <a:schemeClr val="bg1"/>
                </a:solidFill>
                <a:latin typeface="Bookman Old Style" pitchFamily="18" charset="0"/>
              </a:rPr>
              <a:t>Omauri’ says that the value of the 7 in 872 is 100 times greater than the value of the 7 in 7,624. (NBT.1)</a:t>
            </a:r>
            <a:br>
              <a:rPr lang="en-US" sz="2400" dirty="0" smtClean="0">
                <a:solidFill>
                  <a:schemeClr val="bg1"/>
                </a:solidFill>
                <a:latin typeface="Bookman Old Style" pitchFamily="18" charset="0"/>
              </a:rPr>
            </a:br>
            <a:r>
              <a:rPr lang="en-US" sz="2400" dirty="0" smtClean="0">
                <a:solidFill>
                  <a:schemeClr val="bg1"/>
                </a:solidFill>
                <a:latin typeface="Bookman Old Style" pitchFamily="18" charset="0"/>
              </a:rPr>
              <a:t/>
            </a:r>
            <a:br>
              <a:rPr lang="en-US" sz="2400" dirty="0" smtClean="0">
                <a:solidFill>
                  <a:schemeClr val="bg1"/>
                </a:solidFill>
                <a:latin typeface="Bookman Old Style" pitchFamily="18" charset="0"/>
              </a:rPr>
            </a:br>
            <a:r>
              <a:rPr lang="en-US" sz="2400" dirty="0" smtClean="0">
                <a:solidFill>
                  <a:schemeClr val="bg1"/>
                </a:solidFill>
                <a:latin typeface="Bookman Old Style" pitchFamily="18" charset="0"/>
              </a:rPr>
              <a:t>a. Explain why </a:t>
            </a:r>
            <a:r>
              <a:rPr lang="en-US" sz="2400" dirty="0" err="1" smtClean="0">
                <a:solidFill>
                  <a:schemeClr val="bg1"/>
                </a:solidFill>
                <a:latin typeface="Bookman Old Style" pitchFamily="18" charset="0"/>
              </a:rPr>
              <a:t>Omauri’s</a:t>
            </a:r>
            <a:r>
              <a:rPr lang="en-US" sz="2400" dirty="0" smtClean="0">
                <a:solidFill>
                  <a:schemeClr val="bg1"/>
                </a:solidFill>
                <a:latin typeface="Bookman Old Style" pitchFamily="18" charset="0"/>
              </a:rPr>
              <a:t> statement is incorrect.</a:t>
            </a:r>
            <a:br>
              <a:rPr lang="en-US" sz="2400" dirty="0" smtClean="0">
                <a:solidFill>
                  <a:schemeClr val="bg1"/>
                </a:solidFill>
                <a:latin typeface="Bookman Old Style" pitchFamily="18" charset="0"/>
              </a:rPr>
            </a:br>
            <a:r>
              <a:rPr lang="en-US" sz="2400" dirty="0" smtClean="0">
                <a:solidFill>
                  <a:schemeClr val="bg1"/>
                </a:solidFill>
                <a:latin typeface="Bookman Old Style" pitchFamily="18" charset="0"/>
              </a:rPr>
              <a:t/>
            </a:r>
            <a:br>
              <a:rPr lang="en-US" sz="2400" dirty="0" smtClean="0">
                <a:solidFill>
                  <a:schemeClr val="bg1"/>
                </a:solidFill>
                <a:latin typeface="Bookman Old Style" pitchFamily="18" charset="0"/>
              </a:rPr>
            </a:br>
            <a:r>
              <a:rPr lang="en-US" sz="2400" dirty="0" smtClean="0">
                <a:solidFill>
                  <a:schemeClr val="bg1"/>
                </a:solidFill>
                <a:latin typeface="Bookman Old Style" pitchFamily="18" charset="0"/>
              </a:rPr>
              <a:t>b. Omauri’ wants to compare the value of the 4 in 7,534 and 4,563.  In which number is the value of the 4 greater?  How many times greater is it?  How do you know?</a:t>
            </a:r>
            <a:endParaRPr lang="en-US" sz="2400" dirty="0">
              <a:solidFill>
                <a:schemeClr val="bg1"/>
              </a:solidFill>
              <a:latin typeface="Bookman Old Style" pitchFamily="18" charset="0"/>
            </a:endParaRPr>
          </a:p>
        </p:txBody>
      </p:sp>
    </p:spTree>
    <p:extLst>
      <p:ext uri="{BB962C8B-B14F-4D97-AF65-F5344CB8AC3E}">
        <p14:creationId xmlns:p14="http://schemas.microsoft.com/office/powerpoint/2010/main" val="23157874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983162"/>
          </a:xfrm>
        </p:spPr>
        <p:txBody>
          <a:bodyPr>
            <a:normAutofit/>
          </a:bodyPr>
          <a:lstStyle/>
          <a:p>
            <a:pPr algn="l"/>
            <a:r>
              <a:rPr lang="en-US" sz="2400" dirty="0" smtClean="0">
                <a:solidFill>
                  <a:schemeClr val="bg1"/>
                </a:solidFill>
                <a:latin typeface="Bookman Old Style" pitchFamily="18" charset="0"/>
              </a:rPr>
              <a:t>Cameron is modeling a number using base-ten blocks.  He has 534 thousands, 345 hundreds, 43 tens, and 79 ones.   (NBT.2)</a:t>
            </a:r>
            <a:br>
              <a:rPr lang="en-US" sz="2400" dirty="0" smtClean="0">
                <a:solidFill>
                  <a:schemeClr val="bg1"/>
                </a:solidFill>
                <a:latin typeface="Bookman Old Style" pitchFamily="18" charset="0"/>
              </a:rPr>
            </a:br>
            <a:r>
              <a:rPr lang="en-US" sz="2400" dirty="0" smtClean="0">
                <a:solidFill>
                  <a:schemeClr val="bg1"/>
                </a:solidFill>
                <a:latin typeface="Bookman Old Style" pitchFamily="18" charset="0"/>
              </a:rPr>
              <a:t/>
            </a:r>
            <a:br>
              <a:rPr lang="en-US" sz="2400" dirty="0" smtClean="0">
                <a:solidFill>
                  <a:schemeClr val="bg1"/>
                </a:solidFill>
                <a:latin typeface="Bookman Old Style" pitchFamily="18" charset="0"/>
              </a:rPr>
            </a:br>
            <a:r>
              <a:rPr lang="en-US" sz="2400" dirty="0" smtClean="0">
                <a:solidFill>
                  <a:schemeClr val="bg1"/>
                </a:solidFill>
                <a:latin typeface="Bookman Old Style" pitchFamily="18" charset="0"/>
              </a:rPr>
              <a:t>a. What number is Cameron modeling?</a:t>
            </a:r>
            <a:br>
              <a:rPr lang="en-US" sz="2400" dirty="0" smtClean="0">
                <a:solidFill>
                  <a:schemeClr val="bg1"/>
                </a:solidFill>
                <a:latin typeface="Bookman Old Style" pitchFamily="18" charset="0"/>
              </a:rPr>
            </a:br>
            <a:r>
              <a:rPr lang="en-US" sz="2400" dirty="0" smtClean="0">
                <a:solidFill>
                  <a:schemeClr val="bg1"/>
                </a:solidFill>
                <a:latin typeface="Bookman Old Style" pitchFamily="18" charset="0"/>
              </a:rPr>
              <a:t/>
            </a:r>
            <a:br>
              <a:rPr lang="en-US" sz="2400" dirty="0" smtClean="0">
                <a:solidFill>
                  <a:schemeClr val="bg1"/>
                </a:solidFill>
                <a:latin typeface="Bookman Old Style" pitchFamily="18" charset="0"/>
              </a:rPr>
            </a:br>
            <a:r>
              <a:rPr lang="en-US" sz="2400" dirty="0" smtClean="0">
                <a:solidFill>
                  <a:schemeClr val="bg1"/>
                </a:solidFill>
                <a:latin typeface="Bookman Old Style" pitchFamily="18" charset="0"/>
              </a:rPr>
              <a:t>b. How would his number be written in expanded form?</a:t>
            </a:r>
            <a:br>
              <a:rPr lang="en-US" sz="2400" dirty="0" smtClean="0">
                <a:solidFill>
                  <a:schemeClr val="bg1"/>
                </a:solidFill>
                <a:latin typeface="Bookman Old Style" pitchFamily="18" charset="0"/>
              </a:rPr>
            </a:br>
            <a:r>
              <a:rPr lang="en-US" sz="2400" dirty="0">
                <a:solidFill>
                  <a:schemeClr val="bg1"/>
                </a:solidFill>
                <a:latin typeface="Bookman Old Style" pitchFamily="18" charset="0"/>
              </a:rPr>
              <a:t/>
            </a:r>
            <a:br>
              <a:rPr lang="en-US" sz="2400" dirty="0">
                <a:solidFill>
                  <a:schemeClr val="bg1"/>
                </a:solidFill>
                <a:latin typeface="Bookman Old Style" pitchFamily="18" charset="0"/>
              </a:rPr>
            </a:br>
            <a:r>
              <a:rPr lang="en-US" sz="2400" dirty="0" smtClean="0">
                <a:solidFill>
                  <a:schemeClr val="bg1"/>
                </a:solidFill>
                <a:latin typeface="Bookman Old Style" pitchFamily="18" charset="0"/>
              </a:rPr>
              <a:t>c. How many ten thousands, thousands, hundreds, tens, and ones does Cameron’s number have now that it is written in base-ten numeral form?</a:t>
            </a:r>
            <a:endParaRPr lang="en-US" sz="2400" dirty="0">
              <a:solidFill>
                <a:schemeClr val="bg1"/>
              </a:solidFill>
              <a:latin typeface="Bookman Old Style" pitchFamily="18" charset="0"/>
            </a:endParaRPr>
          </a:p>
        </p:txBody>
      </p:sp>
    </p:spTree>
    <p:extLst>
      <p:ext uri="{BB962C8B-B14F-4D97-AF65-F5344CB8AC3E}">
        <p14:creationId xmlns:p14="http://schemas.microsoft.com/office/powerpoint/2010/main" val="29824655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468562"/>
          </a:xfrm>
        </p:spPr>
        <p:txBody>
          <a:bodyPr>
            <a:normAutofit/>
          </a:bodyPr>
          <a:lstStyle/>
          <a:p>
            <a:pPr algn="l"/>
            <a:r>
              <a:rPr lang="en-US" sz="2400" dirty="0" smtClean="0">
                <a:solidFill>
                  <a:schemeClr val="bg1"/>
                </a:solidFill>
                <a:latin typeface="Bookman Old Style" pitchFamily="18" charset="0"/>
              </a:rPr>
              <a:t>Paola sent 3,212 text messages, Alicia sent 3,043 texts, and Anna sent 3,522 texts.  Alicia says that she sent the most texts.  Use what you know about place value to explain why she is correct or incorrect. (NBT.2)</a:t>
            </a:r>
            <a:endParaRPr lang="en-US" sz="2400" dirty="0">
              <a:solidFill>
                <a:schemeClr val="bg1"/>
              </a:solidFill>
              <a:latin typeface="Bookman Old Style" pitchFamily="18" charset="0"/>
            </a:endParaRPr>
          </a:p>
        </p:txBody>
      </p:sp>
    </p:spTree>
    <p:extLst>
      <p:ext uri="{BB962C8B-B14F-4D97-AF65-F5344CB8AC3E}">
        <p14:creationId xmlns:p14="http://schemas.microsoft.com/office/powerpoint/2010/main" val="8223741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02362"/>
          </a:xfrm>
        </p:spPr>
        <p:txBody>
          <a:bodyPr>
            <a:normAutofit fontScale="90000"/>
          </a:bodyPr>
          <a:lstStyle/>
          <a:p>
            <a:pPr algn="l"/>
            <a:r>
              <a:rPr lang="en-US" sz="2400" dirty="0" smtClean="0">
                <a:solidFill>
                  <a:schemeClr val="bg1"/>
                </a:solidFill>
                <a:latin typeface="Bookman Old Style" pitchFamily="18" charset="0"/>
              </a:rPr>
              <a:t>A group of students was asked to round 45,623 to the nearest hundred.  Their responses are below.  (NBT.3)</a:t>
            </a:r>
            <a:br>
              <a:rPr lang="en-US" sz="2400" dirty="0" smtClean="0">
                <a:solidFill>
                  <a:schemeClr val="bg1"/>
                </a:solidFill>
                <a:latin typeface="Bookman Old Style" pitchFamily="18" charset="0"/>
              </a:rPr>
            </a:br>
            <a:r>
              <a:rPr lang="en-US" sz="2400" dirty="0">
                <a:solidFill>
                  <a:schemeClr val="bg1"/>
                </a:solidFill>
                <a:latin typeface="Bookman Old Style" pitchFamily="18" charset="0"/>
              </a:rPr>
              <a:t/>
            </a:r>
            <a:br>
              <a:rPr lang="en-US" sz="2400" dirty="0">
                <a:solidFill>
                  <a:schemeClr val="bg1"/>
                </a:solidFill>
                <a:latin typeface="Bookman Old Style" pitchFamily="18" charset="0"/>
              </a:rPr>
            </a:br>
            <a:r>
              <a:rPr lang="en-US" sz="2400" dirty="0" smtClean="0">
                <a:solidFill>
                  <a:schemeClr val="bg1"/>
                </a:solidFill>
                <a:latin typeface="Bookman Old Style" pitchFamily="18" charset="0"/>
              </a:rPr>
              <a:t/>
            </a:r>
            <a:br>
              <a:rPr lang="en-US" sz="2400" dirty="0" smtClean="0">
                <a:solidFill>
                  <a:schemeClr val="bg1"/>
                </a:solidFill>
                <a:latin typeface="Bookman Old Style" pitchFamily="18" charset="0"/>
              </a:rPr>
            </a:br>
            <a:r>
              <a:rPr lang="en-US" sz="2400" dirty="0">
                <a:solidFill>
                  <a:schemeClr val="bg1"/>
                </a:solidFill>
                <a:latin typeface="Bookman Old Style" pitchFamily="18" charset="0"/>
              </a:rPr>
              <a:t/>
            </a:r>
            <a:br>
              <a:rPr lang="en-US" sz="2400" dirty="0">
                <a:solidFill>
                  <a:schemeClr val="bg1"/>
                </a:solidFill>
                <a:latin typeface="Bookman Old Style" pitchFamily="18" charset="0"/>
              </a:rPr>
            </a:br>
            <a:r>
              <a:rPr lang="en-US" sz="2400" dirty="0" smtClean="0">
                <a:solidFill>
                  <a:schemeClr val="bg1"/>
                </a:solidFill>
                <a:latin typeface="Bookman Old Style" pitchFamily="18" charset="0"/>
              </a:rPr>
              <a:t/>
            </a:r>
            <a:br>
              <a:rPr lang="en-US" sz="2400" dirty="0" smtClean="0">
                <a:solidFill>
                  <a:schemeClr val="bg1"/>
                </a:solidFill>
                <a:latin typeface="Bookman Old Style" pitchFamily="18" charset="0"/>
              </a:rPr>
            </a:br>
            <a:r>
              <a:rPr lang="en-US" sz="2400" dirty="0">
                <a:solidFill>
                  <a:schemeClr val="bg1"/>
                </a:solidFill>
                <a:latin typeface="Bookman Old Style" pitchFamily="18" charset="0"/>
              </a:rPr>
              <a:t/>
            </a:r>
            <a:br>
              <a:rPr lang="en-US" sz="2400" dirty="0">
                <a:solidFill>
                  <a:schemeClr val="bg1"/>
                </a:solidFill>
                <a:latin typeface="Bookman Old Style" pitchFamily="18" charset="0"/>
              </a:rPr>
            </a:br>
            <a:r>
              <a:rPr lang="en-US" sz="2400" dirty="0" smtClean="0">
                <a:solidFill>
                  <a:schemeClr val="bg1"/>
                </a:solidFill>
                <a:latin typeface="Bookman Old Style" pitchFamily="18" charset="0"/>
              </a:rPr>
              <a:t/>
            </a:r>
            <a:br>
              <a:rPr lang="en-US" sz="2400" dirty="0" smtClean="0">
                <a:solidFill>
                  <a:schemeClr val="bg1"/>
                </a:solidFill>
                <a:latin typeface="Bookman Old Style" pitchFamily="18" charset="0"/>
              </a:rPr>
            </a:br>
            <a:r>
              <a:rPr lang="en-US" sz="2400" dirty="0" smtClean="0">
                <a:solidFill>
                  <a:schemeClr val="bg1"/>
                </a:solidFill>
                <a:latin typeface="Bookman Old Style" pitchFamily="18" charset="0"/>
              </a:rPr>
              <a:t/>
            </a:r>
            <a:br>
              <a:rPr lang="en-US" sz="2400" dirty="0" smtClean="0">
                <a:solidFill>
                  <a:schemeClr val="bg1"/>
                </a:solidFill>
                <a:latin typeface="Bookman Old Style" pitchFamily="18" charset="0"/>
              </a:rPr>
            </a:br>
            <a:r>
              <a:rPr lang="en-US" sz="2400" dirty="0">
                <a:solidFill>
                  <a:schemeClr val="bg1"/>
                </a:solidFill>
                <a:latin typeface="Bookman Old Style" pitchFamily="18" charset="0"/>
              </a:rPr>
              <a:t/>
            </a:r>
            <a:br>
              <a:rPr lang="en-US" sz="2400" dirty="0">
                <a:solidFill>
                  <a:schemeClr val="bg1"/>
                </a:solidFill>
                <a:latin typeface="Bookman Old Style" pitchFamily="18" charset="0"/>
              </a:rPr>
            </a:br>
            <a:r>
              <a:rPr lang="en-US" sz="2400" dirty="0" smtClean="0">
                <a:solidFill>
                  <a:schemeClr val="bg1"/>
                </a:solidFill>
                <a:latin typeface="Bookman Old Style" pitchFamily="18" charset="0"/>
              </a:rPr>
              <a:t/>
            </a:r>
            <a:br>
              <a:rPr lang="en-US" sz="2400" dirty="0" smtClean="0">
                <a:solidFill>
                  <a:schemeClr val="bg1"/>
                </a:solidFill>
                <a:latin typeface="Bookman Old Style" pitchFamily="18" charset="0"/>
              </a:rPr>
            </a:br>
            <a:r>
              <a:rPr lang="en-US" sz="2400" dirty="0">
                <a:solidFill>
                  <a:schemeClr val="bg1"/>
                </a:solidFill>
                <a:latin typeface="Bookman Old Style" pitchFamily="18" charset="0"/>
              </a:rPr>
              <a:t/>
            </a:r>
            <a:br>
              <a:rPr lang="en-US" sz="2400" dirty="0">
                <a:solidFill>
                  <a:schemeClr val="bg1"/>
                </a:solidFill>
                <a:latin typeface="Bookman Old Style" pitchFamily="18" charset="0"/>
              </a:rPr>
            </a:br>
            <a:r>
              <a:rPr lang="en-US" sz="2400" dirty="0" smtClean="0">
                <a:solidFill>
                  <a:schemeClr val="bg1"/>
                </a:solidFill>
                <a:latin typeface="Bookman Old Style" pitchFamily="18" charset="0"/>
              </a:rPr>
              <a:t>a. Identify each correct response and explain why it’s correct.</a:t>
            </a:r>
            <a:br>
              <a:rPr lang="en-US" sz="2400" dirty="0" smtClean="0">
                <a:solidFill>
                  <a:schemeClr val="bg1"/>
                </a:solidFill>
                <a:latin typeface="Bookman Old Style" pitchFamily="18" charset="0"/>
              </a:rPr>
            </a:br>
            <a:r>
              <a:rPr lang="en-US" sz="2400" dirty="0" smtClean="0">
                <a:solidFill>
                  <a:schemeClr val="bg1"/>
                </a:solidFill>
                <a:latin typeface="Bookman Old Style" pitchFamily="18" charset="0"/>
              </a:rPr>
              <a:t>b. Identify each incorrect response and explain why what error was made.</a:t>
            </a:r>
            <a:br>
              <a:rPr lang="en-US" sz="2400" dirty="0" smtClean="0">
                <a:solidFill>
                  <a:schemeClr val="bg1"/>
                </a:solidFill>
                <a:latin typeface="Bookman Old Style" pitchFamily="18" charset="0"/>
              </a:rPr>
            </a:br>
            <a:r>
              <a:rPr lang="en-US" sz="2400" dirty="0">
                <a:solidFill>
                  <a:schemeClr val="bg1"/>
                </a:solidFill>
                <a:latin typeface="Bookman Old Style" pitchFamily="18" charset="0"/>
              </a:rPr>
              <a:t/>
            </a:r>
            <a:br>
              <a:rPr lang="en-US" sz="2400" dirty="0">
                <a:solidFill>
                  <a:schemeClr val="bg1"/>
                </a:solidFill>
                <a:latin typeface="Bookman Old Style" pitchFamily="18" charset="0"/>
              </a:rPr>
            </a:br>
            <a:endParaRPr lang="en-US" sz="2400" dirty="0">
              <a:solidFill>
                <a:schemeClr val="bg1"/>
              </a:solidFill>
              <a:latin typeface="Bookman Old Style"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83585361"/>
              </p:ext>
            </p:extLst>
          </p:nvPr>
        </p:nvGraphicFramePr>
        <p:xfrm>
          <a:off x="1524000" y="1397000"/>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Student</a:t>
                      </a:r>
                      <a:endParaRPr lang="en-US" dirty="0"/>
                    </a:p>
                  </a:txBody>
                  <a:tcPr/>
                </a:tc>
                <a:tc>
                  <a:txBody>
                    <a:bodyPr/>
                    <a:lstStyle/>
                    <a:p>
                      <a:r>
                        <a:rPr lang="en-US" dirty="0" smtClean="0"/>
                        <a:t>Response</a:t>
                      </a:r>
                      <a:endParaRPr lang="en-US" dirty="0"/>
                    </a:p>
                  </a:txBody>
                  <a:tcPr/>
                </a:tc>
              </a:tr>
              <a:tr h="370840">
                <a:tc>
                  <a:txBody>
                    <a:bodyPr/>
                    <a:lstStyle/>
                    <a:p>
                      <a:r>
                        <a:rPr lang="en-US" dirty="0" smtClean="0"/>
                        <a:t>Alyssa</a:t>
                      </a:r>
                      <a:endParaRPr lang="en-US" dirty="0"/>
                    </a:p>
                  </a:txBody>
                  <a:tcPr/>
                </a:tc>
                <a:tc>
                  <a:txBody>
                    <a:bodyPr/>
                    <a:lstStyle/>
                    <a:p>
                      <a:r>
                        <a:rPr lang="en-US" dirty="0" smtClean="0"/>
                        <a:t>45,000</a:t>
                      </a:r>
                      <a:endParaRPr lang="en-US" dirty="0"/>
                    </a:p>
                  </a:txBody>
                  <a:tcPr/>
                </a:tc>
              </a:tr>
              <a:tr h="370840">
                <a:tc>
                  <a:txBody>
                    <a:bodyPr/>
                    <a:lstStyle/>
                    <a:p>
                      <a:r>
                        <a:rPr lang="en-US" dirty="0" smtClean="0"/>
                        <a:t>Bob</a:t>
                      </a:r>
                      <a:endParaRPr lang="en-US" dirty="0"/>
                    </a:p>
                  </a:txBody>
                  <a:tcPr/>
                </a:tc>
                <a:tc>
                  <a:txBody>
                    <a:bodyPr/>
                    <a:lstStyle/>
                    <a:p>
                      <a:r>
                        <a:rPr lang="en-US" dirty="0" smtClean="0"/>
                        <a:t>46,000</a:t>
                      </a:r>
                      <a:endParaRPr lang="en-US" dirty="0"/>
                    </a:p>
                  </a:txBody>
                  <a:tcPr/>
                </a:tc>
              </a:tr>
              <a:tr h="370840">
                <a:tc>
                  <a:txBody>
                    <a:bodyPr/>
                    <a:lstStyle/>
                    <a:p>
                      <a:r>
                        <a:rPr lang="en-US" dirty="0" smtClean="0"/>
                        <a:t>Caroline</a:t>
                      </a:r>
                      <a:endParaRPr lang="en-US" dirty="0"/>
                    </a:p>
                  </a:txBody>
                  <a:tcPr/>
                </a:tc>
                <a:tc>
                  <a:txBody>
                    <a:bodyPr/>
                    <a:lstStyle/>
                    <a:p>
                      <a:r>
                        <a:rPr lang="en-US" dirty="0" smtClean="0"/>
                        <a:t>45,600</a:t>
                      </a:r>
                      <a:endParaRPr lang="en-US" dirty="0"/>
                    </a:p>
                  </a:txBody>
                  <a:tcPr/>
                </a:tc>
              </a:tr>
              <a:tr h="370840">
                <a:tc>
                  <a:txBody>
                    <a:bodyPr/>
                    <a:lstStyle/>
                    <a:p>
                      <a:r>
                        <a:rPr lang="en-US" dirty="0" smtClean="0"/>
                        <a:t>Debra</a:t>
                      </a:r>
                      <a:endParaRPr lang="en-US" dirty="0"/>
                    </a:p>
                  </a:txBody>
                  <a:tcPr/>
                </a:tc>
                <a:tc>
                  <a:txBody>
                    <a:bodyPr/>
                    <a:lstStyle/>
                    <a:p>
                      <a:r>
                        <a:rPr lang="en-US" dirty="0" smtClean="0"/>
                        <a:t>50,000</a:t>
                      </a:r>
                      <a:endParaRPr lang="en-US" dirty="0"/>
                    </a:p>
                  </a:txBody>
                  <a:tcPr/>
                </a:tc>
              </a:tr>
            </a:tbl>
          </a:graphicData>
        </a:graphic>
      </p:graphicFrame>
    </p:spTree>
    <p:extLst>
      <p:ext uri="{BB962C8B-B14F-4D97-AF65-F5344CB8AC3E}">
        <p14:creationId xmlns:p14="http://schemas.microsoft.com/office/powerpoint/2010/main" val="2963039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096962"/>
          </a:xfrm>
        </p:spPr>
        <p:txBody>
          <a:bodyPr>
            <a:normAutofit/>
          </a:bodyPr>
          <a:lstStyle/>
          <a:p>
            <a:pPr algn="l"/>
            <a:r>
              <a:rPr lang="en-US" sz="2400" dirty="0" smtClean="0">
                <a:solidFill>
                  <a:schemeClr val="bg1"/>
                </a:solidFill>
                <a:latin typeface="Bookman Old Style" pitchFamily="18" charset="0"/>
              </a:rPr>
              <a:t>In the number 76,592, what action will change the digit 6 to a 9?  How do you know? (NBT.1)</a:t>
            </a:r>
            <a:endParaRPr lang="en-US" sz="2400" dirty="0">
              <a:solidFill>
                <a:schemeClr val="bg1"/>
              </a:solidFill>
              <a:latin typeface="Bookman Old Style" pitchFamily="18" charset="0"/>
            </a:endParaRPr>
          </a:p>
        </p:txBody>
      </p:sp>
    </p:spTree>
    <p:extLst>
      <p:ext uri="{BB962C8B-B14F-4D97-AF65-F5344CB8AC3E}">
        <p14:creationId xmlns:p14="http://schemas.microsoft.com/office/powerpoint/2010/main" val="28628352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973762"/>
          </a:xfrm>
        </p:spPr>
        <p:txBody>
          <a:bodyPr>
            <a:normAutofit/>
          </a:bodyPr>
          <a:lstStyle/>
          <a:p>
            <a:pPr algn="l"/>
            <a:r>
              <a:rPr lang="en-US" sz="2400" dirty="0" smtClean="0">
                <a:solidFill>
                  <a:schemeClr val="bg1"/>
                </a:solidFill>
                <a:latin typeface="Bookman Old Style" pitchFamily="18" charset="0"/>
              </a:rPr>
              <a:t>Ally and Lisa are playing a card game.  In the first round, the goal is to make the largest number with the numbers below.  </a:t>
            </a:r>
            <a:br>
              <a:rPr lang="en-US" sz="2400" dirty="0" smtClean="0">
                <a:solidFill>
                  <a:schemeClr val="bg1"/>
                </a:solidFill>
                <a:latin typeface="Bookman Old Style" pitchFamily="18" charset="0"/>
              </a:rPr>
            </a:br>
            <a:r>
              <a:rPr lang="en-US" sz="2400" dirty="0">
                <a:solidFill>
                  <a:schemeClr val="bg1"/>
                </a:solidFill>
                <a:latin typeface="Bookman Old Style" pitchFamily="18" charset="0"/>
              </a:rPr>
              <a:t/>
            </a:r>
            <a:br>
              <a:rPr lang="en-US" sz="2400" dirty="0">
                <a:solidFill>
                  <a:schemeClr val="bg1"/>
                </a:solidFill>
                <a:latin typeface="Bookman Old Style" pitchFamily="18" charset="0"/>
              </a:rPr>
            </a:br>
            <a:r>
              <a:rPr lang="en-US" sz="2400" dirty="0" smtClean="0">
                <a:solidFill>
                  <a:schemeClr val="bg1"/>
                </a:solidFill>
                <a:latin typeface="Bookman Old Style" pitchFamily="18" charset="0"/>
              </a:rPr>
              <a:t/>
            </a:r>
            <a:br>
              <a:rPr lang="en-US" sz="2400" dirty="0" smtClean="0">
                <a:solidFill>
                  <a:schemeClr val="bg1"/>
                </a:solidFill>
                <a:latin typeface="Bookman Old Style" pitchFamily="18" charset="0"/>
              </a:rPr>
            </a:br>
            <a:r>
              <a:rPr lang="en-US" sz="2400" dirty="0" smtClean="0">
                <a:solidFill>
                  <a:schemeClr val="bg1"/>
                </a:solidFill>
                <a:latin typeface="Bookman Old Style" pitchFamily="18" charset="0"/>
              </a:rPr>
              <a:t/>
            </a:r>
            <a:br>
              <a:rPr lang="en-US" sz="2400" dirty="0" smtClean="0">
                <a:solidFill>
                  <a:schemeClr val="bg1"/>
                </a:solidFill>
                <a:latin typeface="Bookman Old Style" pitchFamily="18" charset="0"/>
              </a:rPr>
            </a:br>
            <a:r>
              <a:rPr lang="en-US" sz="2400" dirty="0">
                <a:solidFill>
                  <a:schemeClr val="bg1"/>
                </a:solidFill>
                <a:latin typeface="Bookman Old Style" pitchFamily="18" charset="0"/>
              </a:rPr>
              <a:t/>
            </a:r>
            <a:br>
              <a:rPr lang="en-US" sz="2400" dirty="0">
                <a:solidFill>
                  <a:schemeClr val="bg1"/>
                </a:solidFill>
                <a:latin typeface="Bookman Old Style" pitchFamily="18" charset="0"/>
              </a:rPr>
            </a:br>
            <a:r>
              <a:rPr lang="en-US" sz="2400" dirty="0" smtClean="0">
                <a:solidFill>
                  <a:schemeClr val="bg1"/>
                </a:solidFill>
                <a:latin typeface="Bookman Old Style" pitchFamily="18" charset="0"/>
              </a:rPr>
              <a:t/>
            </a:r>
            <a:br>
              <a:rPr lang="en-US" sz="2400" dirty="0" smtClean="0">
                <a:solidFill>
                  <a:schemeClr val="bg1"/>
                </a:solidFill>
                <a:latin typeface="Bookman Old Style" pitchFamily="18" charset="0"/>
              </a:rPr>
            </a:br>
            <a:r>
              <a:rPr lang="en-US" sz="2400" dirty="0">
                <a:solidFill>
                  <a:schemeClr val="bg1"/>
                </a:solidFill>
                <a:latin typeface="Bookman Old Style" pitchFamily="18" charset="0"/>
              </a:rPr>
              <a:t/>
            </a:r>
            <a:br>
              <a:rPr lang="en-US" sz="2400" dirty="0">
                <a:solidFill>
                  <a:schemeClr val="bg1"/>
                </a:solidFill>
                <a:latin typeface="Bookman Old Style" pitchFamily="18" charset="0"/>
              </a:rPr>
            </a:br>
            <a:r>
              <a:rPr lang="en-US" sz="2400" dirty="0" smtClean="0">
                <a:solidFill>
                  <a:schemeClr val="bg1"/>
                </a:solidFill>
                <a:latin typeface="Bookman Old Style" pitchFamily="18" charset="0"/>
              </a:rPr>
              <a:t/>
            </a:r>
            <a:br>
              <a:rPr lang="en-US" sz="2400" dirty="0" smtClean="0">
                <a:solidFill>
                  <a:schemeClr val="bg1"/>
                </a:solidFill>
                <a:latin typeface="Bookman Old Style" pitchFamily="18" charset="0"/>
              </a:rPr>
            </a:br>
            <a:r>
              <a:rPr lang="en-US" sz="2400" dirty="0">
                <a:solidFill>
                  <a:schemeClr val="bg1"/>
                </a:solidFill>
                <a:latin typeface="Bookman Old Style" pitchFamily="18" charset="0"/>
              </a:rPr>
              <a:t/>
            </a:r>
            <a:br>
              <a:rPr lang="en-US" sz="2400" dirty="0">
                <a:solidFill>
                  <a:schemeClr val="bg1"/>
                </a:solidFill>
                <a:latin typeface="Bookman Old Style" pitchFamily="18" charset="0"/>
              </a:rPr>
            </a:br>
            <a:r>
              <a:rPr lang="en-US" sz="2400" dirty="0" smtClean="0">
                <a:solidFill>
                  <a:schemeClr val="bg1"/>
                </a:solidFill>
                <a:latin typeface="Bookman Old Style" pitchFamily="18" charset="0"/>
              </a:rPr>
              <a:t/>
            </a:r>
            <a:br>
              <a:rPr lang="en-US" sz="2400" dirty="0" smtClean="0">
                <a:solidFill>
                  <a:schemeClr val="bg1"/>
                </a:solidFill>
                <a:latin typeface="Bookman Old Style" pitchFamily="18" charset="0"/>
              </a:rPr>
            </a:br>
            <a:r>
              <a:rPr lang="en-US" sz="2400" dirty="0" smtClean="0">
                <a:solidFill>
                  <a:schemeClr val="bg1"/>
                </a:solidFill>
                <a:latin typeface="Bookman Old Style" pitchFamily="18" charset="0"/>
              </a:rPr>
              <a:t>a. What is that number?</a:t>
            </a:r>
            <a:br>
              <a:rPr lang="en-US" sz="2400" dirty="0" smtClean="0">
                <a:solidFill>
                  <a:schemeClr val="bg1"/>
                </a:solidFill>
                <a:latin typeface="Bookman Old Style" pitchFamily="18" charset="0"/>
              </a:rPr>
            </a:br>
            <a:r>
              <a:rPr lang="en-US" sz="2400" dirty="0" smtClean="0">
                <a:solidFill>
                  <a:schemeClr val="bg1"/>
                </a:solidFill>
                <a:latin typeface="Bookman Old Style" pitchFamily="18" charset="0"/>
              </a:rPr>
              <a:t/>
            </a:r>
            <a:br>
              <a:rPr lang="en-US" sz="2400" dirty="0" smtClean="0">
                <a:solidFill>
                  <a:schemeClr val="bg1"/>
                </a:solidFill>
                <a:latin typeface="Bookman Old Style" pitchFamily="18" charset="0"/>
              </a:rPr>
            </a:br>
            <a:r>
              <a:rPr lang="en-US" sz="2400" dirty="0" smtClean="0">
                <a:solidFill>
                  <a:schemeClr val="bg1"/>
                </a:solidFill>
                <a:latin typeface="Bookman Old Style" pitchFamily="18" charset="0"/>
              </a:rPr>
              <a:t>b. What is the smallest number the girls can make using all of the cards?</a:t>
            </a:r>
            <a:endParaRPr lang="en-US" sz="2400" dirty="0">
              <a:solidFill>
                <a:schemeClr val="bg1"/>
              </a:solidFill>
              <a:latin typeface="Bookman Old Style" pitchFamily="18" charset="0"/>
            </a:endParaRPr>
          </a:p>
        </p:txBody>
      </p:sp>
      <p:sp>
        <p:nvSpPr>
          <p:cNvPr id="3" name="Rectangle 2"/>
          <p:cNvSpPr/>
          <p:nvPr/>
        </p:nvSpPr>
        <p:spPr>
          <a:xfrm>
            <a:off x="1295400" y="2133600"/>
            <a:ext cx="14478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t>0</a:t>
            </a:r>
            <a:endParaRPr lang="en-US" sz="6000" dirty="0"/>
          </a:p>
        </p:txBody>
      </p:sp>
      <p:sp>
        <p:nvSpPr>
          <p:cNvPr id="5" name="Rectangle 4"/>
          <p:cNvSpPr/>
          <p:nvPr/>
        </p:nvSpPr>
        <p:spPr>
          <a:xfrm>
            <a:off x="2895600" y="2133600"/>
            <a:ext cx="14478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t>6</a:t>
            </a:r>
            <a:endParaRPr lang="en-US" sz="6000" dirty="0"/>
          </a:p>
        </p:txBody>
      </p:sp>
      <p:sp>
        <p:nvSpPr>
          <p:cNvPr id="6" name="Rectangle 5"/>
          <p:cNvSpPr/>
          <p:nvPr/>
        </p:nvSpPr>
        <p:spPr>
          <a:xfrm>
            <a:off x="4495800" y="2154382"/>
            <a:ext cx="14478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t>9</a:t>
            </a:r>
            <a:endParaRPr lang="en-US" sz="6000" dirty="0"/>
          </a:p>
        </p:txBody>
      </p:sp>
      <p:sp>
        <p:nvSpPr>
          <p:cNvPr id="7" name="Rectangle 6"/>
          <p:cNvSpPr/>
          <p:nvPr/>
        </p:nvSpPr>
        <p:spPr>
          <a:xfrm>
            <a:off x="6096000" y="2154382"/>
            <a:ext cx="14478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5</a:t>
            </a:r>
            <a:endParaRPr lang="en-US" sz="6000" dirty="0"/>
          </a:p>
        </p:txBody>
      </p:sp>
    </p:spTree>
    <p:extLst>
      <p:ext uri="{BB962C8B-B14F-4D97-AF65-F5344CB8AC3E}">
        <p14:creationId xmlns:p14="http://schemas.microsoft.com/office/powerpoint/2010/main" val="64001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096962"/>
          </a:xfrm>
        </p:spPr>
        <p:txBody>
          <a:bodyPr>
            <a:normAutofit/>
          </a:bodyPr>
          <a:lstStyle/>
          <a:p>
            <a:pPr algn="l"/>
            <a:r>
              <a:rPr lang="en-US" sz="2400" dirty="0" smtClean="0">
                <a:solidFill>
                  <a:schemeClr val="bg1"/>
                </a:solidFill>
                <a:latin typeface="Bookman Old Style" pitchFamily="18" charset="0"/>
              </a:rPr>
              <a:t>Which is the same number as 7,450?  How do you know? (NBT.1)</a:t>
            </a:r>
            <a:endParaRPr lang="en-US" sz="2400" dirty="0">
              <a:solidFill>
                <a:schemeClr val="bg1"/>
              </a:solidFill>
              <a:latin typeface="Bookman Old Style" pitchFamily="18" charset="0"/>
            </a:endParaRPr>
          </a:p>
        </p:txBody>
      </p:sp>
      <p:sp>
        <p:nvSpPr>
          <p:cNvPr id="3" name="Title 3"/>
          <p:cNvSpPr txBox="1">
            <a:spLocks/>
          </p:cNvSpPr>
          <p:nvPr/>
        </p:nvSpPr>
        <p:spPr>
          <a:xfrm>
            <a:off x="457200" y="1498744"/>
            <a:ext cx="8229600" cy="23112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AutoNum type="alphaLcPeriod"/>
            </a:pPr>
            <a:r>
              <a:rPr lang="en-US" sz="2400" dirty="0" smtClean="0">
                <a:solidFill>
                  <a:schemeClr val="bg1"/>
                </a:solidFill>
                <a:latin typeface="Bookman Old Style" pitchFamily="18" charset="0"/>
              </a:rPr>
              <a:t>74 hundreds</a:t>
            </a:r>
          </a:p>
          <a:p>
            <a:pPr marL="457200" indent="-457200" algn="l">
              <a:buAutoNum type="alphaLcPeriod"/>
            </a:pPr>
            <a:r>
              <a:rPr lang="en-US" sz="2400" dirty="0" smtClean="0">
                <a:solidFill>
                  <a:schemeClr val="bg1"/>
                </a:solidFill>
                <a:latin typeface="Bookman Old Style" pitchFamily="18" charset="0"/>
              </a:rPr>
              <a:t>745 tens</a:t>
            </a:r>
          </a:p>
          <a:p>
            <a:pPr marL="457200" indent="-457200" algn="l">
              <a:buAutoNum type="alphaLcPeriod"/>
            </a:pPr>
            <a:r>
              <a:rPr lang="en-US" sz="2400" dirty="0" smtClean="0">
                <a:solidFill>
                  <a:schemeClr val="bg1"/>
                </a:solidFill>
                <a:latin typeface="Bookman Old Style" pitchFamily="18" charset="0"/>
              </a:rPr>
              <a:t>750 ones</a:t>
            </a:r>
          </a:p>
          <a:p>
            <a:pPr marL="457200" indent="-457200" algn="l">
              <a:buAutoNum type="alphaLcPeriod"/>
            </a:pPr>
            <a:r>
              <a:rPr lang="en-US" sz="2400" dirty="0" smtClean="0">
                <a:solidFill>
                  <a:schemeClr val="bg1"/>
                </a:solidFill>
                <a:latin typeface="Bookman Old Style" pitchFamily="18" charset="0"/>
              </a:rPr>
              <a:t>745 thousands</a:t>
            </a:r>
          </a:p>
          <a:p>
            <a:pPr marL="457200" indent="-457200" algn="l">
              <a:buAutoNum type="alphaLcPeriod"/>
            </a:pPr>
            <a:endParaRPr lang="en-US" sz="2400" dirty="0">
              <a:solidFill>
                <a:schemeClr val="bg1"/>
              </a:solidFill>
              <a:latin typeface="Bookman Old Style" pitchFamily="18" charset="0"/>
            </a:endParaRPr>
          </a:p>
        </p:txBody>
      </p:sp>
    </p:spTree>
    <p:extLst>
      <p:ext uri="{BB962C8B-B14F-4D97-AF65-F5344CB8AC3E}">
        <p14:creationId xmlns:p14="http://schemas.microsoft.com/office/powerpoint/2010/main" val="1028588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096962"/>
          </a:xfrm>
        </p:spPr>
        <p:txBody>
          <a:bodyPr>
            <a:normAutofit/>
          </a:bodyPr>
          <a:lstStyle/>
          <a:p>
            <a:pPr algn="l"/>
            <a:r>
              <a:rPr lang="en-US" sz="2400" dirty="0" smtClean="0">
                <a:solidFill>
                  <a:schemeClr val="bg1"/>
                </a:solidFill>
                <a:latin typeface="Bookman Old Style" pitchFamily="18" charset="0"/>
              </a:rPr>
              <a:t>Write the number 800,000 + 600 + 5 + 70 + 7,000 as base-ten numeral form. (NBT.2)</a:t>
            </a:r>
            <a:endParaRPr lang="en-US" sz="2400" dirty="0">
              <a:solidFill>
                <a:schemeClr val="bg1"/>
              </a:solidFill>
              <a:latin typeface="Bookman Old Style" pitchFamily="18" charset="0"/>
            </a:endParaRPr>
          </a:p>
        </p:txBody>
      </p:sp>
    </p:spTree>
    <p:extLst>
      <p:ext uri="{BB962C8B-B14F-4D97-AF65-F5344CB8AC3E}">
        <p14:creationId xmlns:p14="http://schemas.microsoft.com/office/powerpoint/2010/main" val="3978741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096962"/>
          </a:xfrm>
        </p:spPr>
        <p:txBody>
          <a:bodyPr>
            <a:normAutofit/>
          </a:bodyPr>
          <a:lstStyle/>
          <a:p>
            <a:pPr algn="l"/>
            <a:r>
              <a:rPr lang="en-US" sz="2400" dirty="0" smtClean="0">
                <a:solidFill>
                  <a:schemeClr val="bg1"/>
                </a:solidFill>
                <a:latin typeface="Bookman Old Style" pitchFamily="18" charset="0"/>
              </a:rPr>
              <a:t>Which of the following shows the greatest number?  How do you know? (NBT.2)</a:t>
            </a:r>
            <a:endParaRPr lang="en-US" sz="2400" dirty="0">
              <a:solidFill>
                <a:schemeClr val="bg1"/>
              </a:solidFill>
              <a:latin typeface="Bookman Old Style" pitchFamily="18" charset="0"/>
            </a:endParaRPr>
          </a:p>
        </p:txBody>
      </p:sp>
      <p:sp>
        <p:nvSpPr>
          <p:cNvPr id="3" name="Title 3"/>
          <p:cNvSpPr txBox="1">
            <a:spLocks/>
          </p:cNvSpPr>
          <p:nvPr/>
        </p:nvSpPr>
        <p:spPr>
          <a:xfrm>
            <a:off x="381000" y="1498744"/>
            <a:ext cx="8229600" cy="23112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AutoNum type="alphaLcPeriod"/>
            </a:pPr>
            <a:r>
              <a:rPr lang="en-US" sz="2400" dirty="0" smtClean="0">
                <a:solidFill>
                  <a:schemeClr val="bg1"/>
                </a:solidFill>
                <a:latin typeface="Bookman Old Style" pitchFamily="18" charset="0"/>
              </a:rPr>
              <a:t>6 thousands</a:t>
            </a:r>
          </a:p>
          <a:p>
            <a:pPr marL="457200" indent="-457200" algn="l">
              <a:buAutoNum type="alphaLcPeriod"/>
            </a:pPr>
            <a:r>
              <a:rPr lang="en-US" sz="2400" dirty="0" smtClean="0">
                <a:solidFill>
                  <a:schemeClr val="bg1"/>
                </a:solidFill>
                <a:latin typeface="Bookman Old Style" pitchFamily="18" charset="0"/>
              </a:rPr>
              <a:t>58 hundreds</a:t>
            </a:r>
          </a:p>
          <a:p>
            <a:pPr marL="457200" indent="-457200" algn="l">
              <a:buAutoNum type="alphaLcPeriod"/>
            </a:pPr>
            <a:r>
              <a:rPr lang="en-US" sz="2400" dirty="0" smtClean="0">
                <a:solidFill>
                  <a:schemeClr val="bg1"/>
                </a:solidFill>
                <a:latin typeface="Bookman Old Style" pitchFamily="18" charset="0"/>
              </a:rPr>
              <a:t>615 tens</a:t>
            </a:r>
          </a:p>
          <a:p>
            <a:pPr marL="457200" indent="-457200" algn="l">
              <a:buAutoNum type="alphaLcPeriod"/>
            </a:pPr>
            <a:r>
              <a:rPr lang="en-US" sz="2400" dirty="0" smtClean="0">
                <a:solidFill>
                  <a:schemeClr val="bg1"/>
                </a:solidFill>
                <a:latin typeface="Bookman Old Style" pitchFamily="18" charset="0"/>
              </a:rPr>
              <a:t>14 hundreds</a:t>
            </a:r>
          </a:p>
          <a:p>
            <a:pPr marL="457200" indent="-457200" algn="l">
              <a:buAutoNum type="alphaLcPeriod"/>
            </a:pPr>
            <a:endParaRPr lang="en-US" sz="2400" dirty="0">
              <a:solidFill>
                <a:schemeClr val="bg1"/>
              </a:solidFill>
              <a:latin typeface="Bookman Old Style" pitchFamily="18" charset="0"/>
            </a:endParaRPr>
          </a:p>
        </p:txBody>
      </p:sp>
    </p:spTree>
    <p:extLst>
      <p:ext uri="{BB962C8B-B14F-4D97-AF65-F5344CB8AC3E}">
        <p14:creationId xmlns:p14="http://schemas.microsoft.com/office/powerpoint/2010/main" val="3759945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325562"/>
          </a:xfrm>
        </p:spPr>
        <p:txBody>
          <a:bodyPr>
            <a:normAutofit/>
          </a:bodyPr>
          <a:lstStyle/>
          <a:p>
            <a:pPr algn="l"/>
            <a:r>
              <a:rPr lang="en-US" sz="2400" dirty="0" smtClean="0">
                <a:solidFill>
                  <a:schemeClr val="bg1"/>
                </a:solidFill>
                <a:latin typeface="Bookman Old Style" pitchFamily="18" charset="0"/>
              </a:rPr>
              <a:t>Alicia had 5,672 Legos and Andrew had 5,761 Legos.  Which of the following is the correct representation?  How do you know? (NBT.2)</a:t>
            </a:r>
            <a:endParaRPr lang="en-US" sz="2400" dirty="0">
              <a:solidFill>
                <a:schemeClr val="bg1"/>
              </a:solidFill>
              <a:latin typeface="Bookman Old Style" pitchFamily="18" charset="0"/>
            </a:endParaRPr>
          </a:p>
        </p:txBody>
      </p:sp>
      <p:sp>
        <p:nvSpPr>
          <p:cNvPr id="3" name="Title 3"/>
          <p:cNvSpPr txBox="1">
            <a:spLocks/>
          </p:cNvSpPr>
          <p:nvPr/>
        </p:nvSpPr>
        <p:spPr>
          <a:xfrm>
            <a:off x="381000" y="1981200"/>
            <a:ext cx="8229600" cy="23112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AutoNum type="alphaLcPeriod"/>
            </a:pPr>
            <a:r>
              <a:rPr lang="en-US" sz="2400" dirty="0" smtClean="0">
                <a:solidFill>
                  <a:schemeClr val="bg1"/>
                </a:solidFill>
                <a:latin typeface="Bookman Old Style" pitchFamily="18" charset="0"/>
              </a:rPr>
              <a:t>5,672 = 5,761</a:t>
            </a:r>
          </a:p>
          <a:p>
            <a:pPr marL="457200" indent="-457200" algn="l">
              <a:buAutoNum type="alphaLcPeriod"/>
            </a:pPr>
            <a:r>
              <a:rPr lang="en-US" sz="2400" dirty="0" smtClean="0">
                <a:solidFill>
                  <a:schemeClr val="bg1"/>
                </a:solidFill>
                <a:latin typeface="Bookman Old Style" pitchFamily="18" charset="0"/>
              </a:rPr>
              <a:t>5,672 * 5,761</a:t>
            </a:r>
          </a:p>
          <a:p>
            <a:pPr marL="457200" indent="-457200" algn="l">
              <a:buAutoNum type="alphaLcPeriod"/>
            </a:pPr>
            <a:r>
              <a:rPr lang="en-US" sz="2400" dirty="0" smtClean="0">
                <a:solidFill>
                  <a:schemeClr val="bg1"/>
                </a:solidFill>
                <a:latin typeface="Bookman Old Style" pitchFamily="18" charset="0"/>
              </a:rPr>
              <a:t>5,672 &gt; 5,761</a:t>
            </a:r>
          </a:p>
          <a:p>
            <a:pPr marL="457200" indent="-457200" algn="l">
              <a:buAutoNum type="alphaLcPeriod"/>
            </a:pPr>
            <a:r>
              <a:rPr lang="en-US" sz="2400" dirty="0" smtClean="0">
                <a:solidFill>
                  <a:schemeClr val="bg1"/>
                </a:solidFill>
                <a:latin typeface="Bookman Old Style" pitchFamily="18" charset="0"/>
              </a:rPr>
              <a:t>5,672 &lt; 5,761</a:t>
            </a:r>
          </a:p>
          <a:p>
            <a:pPr marL="457200" indent="-457200" algn="l">
              <a:buAutoNum type="alphaLcPeriod"/>
            </a:pPr>
            <a:endParaRPr lang="en-US" sz="2400" dirty="0">
              <a:solidFill>
                <a:schemeClr val="bg1"/>
              </a:solidFill>
              <a:latin typeface="Bookman Old Style" pitchFamily="18" charset="0"/>
            </a:endParaRPr>
          </a:p>
        </p:txBody>
      </p:sp>
    </p:spTree>
    <p:extLst>
      <p:ext uri="{BB962C8B-B14F-4D97-AF65-F5344CB8AC3E}">
        <p14:creationId xmlns:p14="http://schemas.microsoft.com/office/powerpoint/2010/main" val="4248505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325562"/>
          </a:xfrm>
        </p:spPr>
        <p:txBody>
          <a:bodyPr>
            <a:normAutofit/>
          </a:bodyPr>
          <a:lstStyle/>
          <a:p>
            <a:pPr algn="l"/>
            <a:r>
              <a:rPr lang="en-US" sz="2400" dirty="0" err="1" smtClean="0">
                <a:solidFill>
                  <a:schemeClr val="bg1"/>
                </a:solidFill>
                <a:latin typeface="Bookman Old Style" pitchFamily="18" charset="0"/>
              </a:rPr>
              <a:t>Lexi</a:t>
            </a:r>
            <a:r>
              <a:rPr lang="en-US" sz="2400" dirty="0" smtClean="0">
                <a:solidFill>
                  <a:schemeClr val="bg1"/>
                </a:solidFill>
                <a:latin typeface="Bookman Old Style" pitchFamily="18" charset="0"/>
              </a:rPr>
              <a:t> is trying to round 6,782 to the nearest hundred.  Which two numbers will </a:t>
            </a:r>
            <a:r>
              <a:rPr lang="en-US" sz="2400" dirty="0" err="1" smtClean="0">
                <a:solidFill>
                  <a:schemeClr val="bg1"/>
                </a:solidFill>
                <a:latin typeface="Bookman Old Style" pitchFamily="18" charset="0"/>
              </a:rPr>
              <a:t>Lexi</a:t>
            </a:r>
            <a:r>
              <a:rPr lang="en-US" sz="2400" dirty="0" smtClean="0">
                <a:solidFill>
                  <a:schemeClr val="bg1"/>
                </a:solidFill>
                <a:latin typeface="Bookman Old Style" pitchFamily="18" charset="0"/>
              </a:rPr>
              <a:t> choose between?  How do you know? (NBT.3)</a:t>
            </a:r>
            <a:endParaRPr lang="en-US" sz="2400" dirty="0">
              <a:solidFill>
                <a:schemeClr val="bg1"/>
              </a:solidFill>
              <a:latin typeface="Bookman Old Style" pitchFamily="18" charset="0"/>
            </a:endParaRPr>
          </a:p>
        </p:txBody>
      </p:sp>
    </p:spTree>
    <p:extLst>
      <p:ext uri="{BB962C8B-B14F-4D97-AF65-F5344CB8AC3E}">
        <p14:creationId xmlns:p14="http://schemas.microsoft.com/office/powerpoint/2010/main" val="3293702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935162"/>
          </a:xfrm>
        </p:spPr>
        <p:txBody>
          <a:bodyPr>
            <a:normAutofit/>
          </a:bodyPr>
          <a:lstStyle/>
          <a:p>
            <a:pPr algn="l"/>
            <a:r>
              <a:rPr lang="en-US" sz="2400" dirty="0" err="1" smtClean="0">
                <a:solidFill>
                  <a:schemeClr val="bg1"/>
                </a:solidFill>
                <a:latin typeface="Bookman Old Style" pitchFamily="18" charset="0"/>
              </a:rPr>
              <a:t>Jani</a:t>
            </a:r>
            <a:r>
              <a:rPr lang="en-US" sz="2400" dirty="0" smtClean="0">
                <a:solidFill>
                  <a:schemeClr val="bg1"/>
                </a:solidFill>
                <a:latin typeface="Bookman Old Style" pitchFamily="18" charset="0"/>
              </a:rPr>
              <a:t> figured out how many people live in Douglasville.  He rounded the number to 32,000.  Which of the following could be the actual population of Douglasville? How do you know? (NBT.3)</a:t>
            </a:r>
            <a:endParaRPr lang="en-US" sz="2400" dirty="0">
              <a:solidFill>
                <a:schemeClr val="bg1"/>
              </a:solidFill>
              <a:latin typeface="Bookman Old Style" pitchFamily="18" charset="0"/>
            </a:endParaRPr>
          </a:p>
        </p:txBody>
      </p:sp>
      <p:sp>
        <p:nvSpPr>
          <p:cNvPr id="3" name="Title 3"/>
          <p:cNvSpPr txBox="1">
            <a:spLocks/>
          </p:cNvSpPr>
          <p:nvPr/>
        </p:nvSpPr>
        <p:spPr>
          <a:xfrm>
            <a:off x="381000" y="2362200"/>
            <a:ext cx="8229600" cy="23112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AutoNum type="alphaLcPeriod"/>
            </a:pPr>
            <a:r>
              <a:rPr lang="en-US" sz="2400" dirty="0" smtClean="0">
                <a:solidFill>
                  <a:schemeClr val="bg1"/>
                </a:solidFill>
                <a:latin typeface="Bookman Old Style" pitchFamily="18" charset="0"/>
              </a:rPr>
              <a:t>32,652 people</a:t>
            </a:r>
          </a:p>
          <a:p>
            <a:pPr marL="457200" indent="-457200" algn="l">
              <a:buAutoNum type="alphaLcPeriod"/>
            </a:pPr>
            <a:r>
              <a:rPr lang="en-US" sz="2400" dirty="0" smtClean="0">
                <a:solidFill>
                  <a:schemeClr val="bg1"/>
                </a:solidFill>
                <a:latin typeface="Bookman Old Style" pitchFamily="18" charset="0"/>
              </a:rPr>
              <a:t>31,429 people</a:t>
            </a:r>
          </a:p>
          <a:p>
            <a:pPr marL="457200" indent="-457200" algn="l">
              <a:buAutoNum type="alphaLcPeriod"/>
            </a:pPr>
            <a:r>
              <a:rPr lang="en-US" sz="2400" dirty="0" smtClean="0">
                <a:solidFill>
                  <a:schemeClr val="bg1"/>
                </a:solidFill>
                <a:latin typeface="Bookman Old Style" pitchFamily="18" charset="0"/>
              </a:rPr>
              <a:t>31,173 people</a:t>
            </a:r>
          </a:p>
          <a:p>
            <a:pPr marL="457200" indent="-457200" algn="l">
              <a:buAutoNum type="alphaLcPeriod"/>
            </a:pPr>
            <a:r>
              <a:rPr lang="en-US" sz="2400" dirty="0" smtClean="0">
                <a:solidFill>
                  <a:schemeClr val="bg1"/>
                </a:solidFill>
                <a:latin typeface="Bookman Old Style" pitchFamily="18" charset="0"/>
              </a:rPr>
              <a:t>32,588 people</a:t>
            </a:r>
          </a:p>
          <a:p>
            <a:pPr marL="457200" indent="-457200" algn="l">
              <a:buAutoNum type="alphaLcPeriod"/>
            </a:pPr>
            <a:endParaRPr lang="en-US" sz="2400" dirty="0">
              <a:solidFill>
                <a:schemeClr val="bg1"/>
              </a:solidFill>
              <a:latin typeface="Bookman Old Style" pitchFamily="18" charset="0"/>
            </a:endParaRPr>
          </a:p>
        </p:txBody>
      </p:sp>
    </p:spTree>
    <p:extLst>
      <p:ext uri="{BB962C8B-B14F-4D97-AF65-F5344CB8AC3E}">
        <p14:creationId xmlns:p14="http://schemas.microsoft.com/office/powerpoint/2010/main" val="31897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163762"/>
          </a:xfrm>
        </p:spPr>
        <p:txBody>
          <a:bodyPr>
            <a:normAutofit/>
          </a:bodyPr>
          <a:lstStyle/>
          <a:p>
            <a:pPr algn="l"/>
            <a:r>
              <a:rPr lang="en-US" sz="2400" dirty="0" smtClean="0">
                <a:solidFill>
                  <a:schemeClr val="bg1"/>
                </a:solidFill>
                <a:latin typeface="Bookman Old Style" pitchFamily="18" charset="0"/>
              </a:rPr>
              <a:t>The number of students in the Douglas County School System is 24,177.  What is that number rounded to the nearest thousand? How do you know? (NBT.3)</a:t>
            </a:r>
            <a:endParaRPr lang="en-US" sz="2400" dirty="0">
              <a:solidFill>
                <a:schemeClr val="bg1"/>
              </a:solidFill>
              <a:latin typeface="Bookman Old Style" pitchFamily="18" charset="0"/>
            </a:endParaRPr>
          </a:p>
        </p:txBody>
      </p:sp>
    </p:spTree>
    <p:extLst>
      <p:ext uri="{BB962C8B-B14F-4D97-AF65-F5344CB8AC3E}">
        <p14:creationId xmlns:p14="http://schemas.microsoft.com/office/powerpoint/2010/main" val="215713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602</Words>
  <Application>Microsoft Office PowerPoint</Application>
  <PresentationFormat>On-screen Show (4:3)</PresentationFormat>
  <Paragraphs>62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What is the value of the 8 in 458,621?  How do you know? (NBT.1)</vt:lpstr>
      <vt:lpstr>In the number 76,592, what action will change the digit 6 to a 9?  How do you know? (NBT.1)</vt:lpstr>
      <vt:lpstr>Which is the same number as 7,450?  How do you know? (NBT.1)</vt:lpstr>
      <vt:lpstr>Write the number 800,000 + 600 + 5 + 70 + 7,000 as base-ten numeral form. (NBT.2)</vt:lpstr>
      <vt:lpstr>Which of the following shows the greatest number?  How do you know? (NBT.2)</vt:lpstr>
      <vt:lpstr>Alicia had 5,672 Legos and Andrew had 5,761 Legos.  Which of the following is the correct representation?  How do you know? (NBT.2)</vt:lpstr>
      <vt:lpstr>Lexi is trying to round 6,782 to the nearest hundred.  Which two numbers will Lexi choose between?  How do you know? (NBT.3)</vt:lpstr>
      <vt:lpstr>Jani figured out how many people live in Douglasville.  He rounded the number to 32,000.  Which of the following could be the actual population of Douglasville? How do you know? (NBT.3)</vt:lpstr>
      <vt:lpstr>The number of students in the Douglas County School System is 24,177.  What is that number rounded to the nearest thousand? How do you know? (NBT.3)</vt:lpstr>
      <vt:lpstr>Which number is less than 896 but greater than 854? How do you know? (NBT.2)</vt:lpstr>
      <vt:lpstr>Seventy-one thousand, two hundred twenty-eight people went to the NFC Playoff game on January 20, 2013 at the Georgia Dome.   Soleil, Max, Tony, and Cailin all estimated how many people were in attendance.  Who estimated correctly? How do you know? (NBT.3)</vt:lpstr>
      <vt:lpstr>Write six thousand, eighty-three in base ten numeral form.  How do you know that your answer is correct? (NBT.2)</vt:lpstr>
      <vt:lpstr>Travonte wrote the following equations on the board.       (4,000 + 200 + 3) + (30,000 + 400 + 5,000 + 5)  Which of the following base-ten numerals represents the problem correctly?  How do you know? (NBT.2)</vt:lpstr>
      <vt:lpstr>What is the number name form that is fifty thousand greater than 345,987?  How do you know? (NBT.2)</vt:lpstr>
      <vt:lpstr>What is the value of the 9 in 79,302?  How do you know? (NBT.1)</vt:lpstr>
      <vt:lpstr>Omauri’ says that the value of the 7 in 872 is 100 times greater than the value of the 7 in 7,624. (NBT.1)  a. Explain why Omauri’s statement is incorrect.  b. Omauri’ wants to compare the value of the 4 in 7,534 and 4,563.  In which number is the value of the 4 greater?  How many times greater is it?  How do you know?</vt:lpstr>
      <vt:lpstr>Cameron is modeling a number using base-ten blocks.  He has 534 thousands, 345 hundreds, 43 tens, and 79 ones.   (NBT.2)  a. What number is Cameron modeling?  b. How would his number be written in expanded form?  c. How many ten thousands, thousands, hundreds, tens, and ones does Cameron’s number have now that it is written in base-ten numeral form?</vt:lpstr>
      <vt:lpstr>Paola sent 3,212 text messages, Alicia sent 3,043 texts, and Anna sent 3,522 texts.  Alicia says that she sent the most texts.  Use what you know about place value to explain why she is correct or incorrect. (NBT.2)</vt:lpstr>
      <vt:lpstr>A group of students was asked to round 45,623 to the nearest hundred.  Their responses are below.  (NBT.3)           a. Identify each correct response and explain why it’s correct. b. Identify each incorrect response and explain why what error was made.  </vt:lpstr>
      <vt:lpstr>Ally and Lisa are playing a card game.  In the first round, the goal is to make the largest number with the numbers below.            a. What is that number?  b. What is the smallest number the girls can make using all of the cards?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value of the 8 in 458,621?  How do you know? (NBT.1)</dc:title>
  <dc:creator>Meredith</dc:creator>
  <cp:lastModifiedBy>Meredith</cp:lastModifiedBy>
  <cp:revision>11</cp:revision>
  <dcterms:created xsi:type="dcterms:W3CDTF">2013-01-22T00:35:21Z</dcterms:created>
  <dcterms:modified xsi:type="dcterms:W3CDTF">2013-01-22T02:32:53Z</dcterms:modified>
</cp:coreProperties>
</file>